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1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1AD9D-B2B8-41B1-9801-883887F19D7A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7BCA6-22F2-4546-8D9A-E6BFB7F584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BCA6-22F2-4546-8D9A-E6BFB7F584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2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1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6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0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9C23-0557-4843-A1DC-3AFD4BBE38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5" y="6428748"/>
            <a:ext cx="862015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04" y="6327043"/>
            <a:ext cx="448927" cy="506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7046" y="6384487"/>
            <a:ext cx="448928" cy="4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09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662" y="6566153"/>
            <a:ext cx="1379348" cy="244792"/>
          </a:xfrm>
        </p:spPr>
        <p:txBody>
          <a:bodyPr/>
          <a:lstStyle/>
          <a:p>
            <a:fld id="{D8810E5F-08E0-4786-BDE6-A66E2B56B8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6936" y="6505986"/>
            <a:ext cx="3086100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1" y="6167089"/>
            <a:ext cx="1139620" cy="4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0483" y="6015610"/>
            <a:ext cx="577734" cy="651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21330" y="6045107"/>
            <a:ext cx="651660" cy="6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E5D2-596E-4614-A785-F28ECD18C0D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5898813"/>
            <a:ext cx="16998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499" y="5705806"/>
            <a:ext cx="861731" cy="9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174" y="573530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1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381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381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E13C-6458-4958-91D6-4723C579CB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6000412"/>
            <a:ext cx="16998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499" y="5807406"/>
            <a:ext cx="861731" cy="9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174" y="583690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1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0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29FF-CC67-49AE-BCE6-1764561E79E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5898813"/>
            <a:ext cx="16998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499" y="5705806"/>
            <a:ext cx="861731" cy="9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174" y="573530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75D-8AAB-4CA6-A9F7-8EFEAFDD3E3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5898813"/>
            <a:ext cx="16998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499" y="5705806"/>
            <a:ext cx="861731" cy="9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174" y="573530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92A1-9ABA-49EB-9500-677A87FB1ED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7" y="6289418"/>
            <a:ext cx="8620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5519" y="6176855"/>
            <a:ext cx="466672" cy="52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9870" y="6191028"/>
            <a:ext cx="530449" cy="5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979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52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FD4-48FA-447A-9F8B-5A80091B2BC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5898813"/>
            <a:ext cx="16998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499" y="5705806"/>
            <a:ext cx="861731" cy="9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174" y="573530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5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080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03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31C-625E-48A3-823D-FB8D4D327F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5898813"/>
            <a:ext cx="16998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499" y="5705806"/>
            <a:ext cx="861731" cy="9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174" y="573530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45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3780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4846-B6D7-46C9-BCE3-214324B27F7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5898813"/>
            <a:ext cx="16998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499" y="5705806"/>
            <a:ext cx="861731" cy="9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174" y="573530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18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18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2A-E440-4F36-A92D-6CC370E7D2C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mage result for university of manchester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5898813"/>
            <a:ext cx="16998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0499" y="5705806"/>
            <a:ext cx="861731" cy="9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3174" y="573530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3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RESIN_Powerpoint_Vorlag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9929"/>
            <a:ext cx="8229600" cy="3052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RESIN project introduction - 1st KTW Bratislava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DAC-A963-9448-8339-BD9C3D37FD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226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12.06.2017</a:t>
            </a:r>
          </a:p>
        </p:txBody>
      </p:sp>
    </p:spTree>
    <p:extLst>
      <p:ext uri="{BB962C8B-B14F-4D97-AF65-F5344CB8AC3E}">
        <p14:creationId xmlns:p14="http://schemas.microsoft.com/office/powerpoint/2010/main" val="4109841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RESIN_Powerpoint_Vorlag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568" y="1909916"/>
            <a:ext cx="8229600" cy="41959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RESIN Impact Chain Workshop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DAC-A963-9448-8339-BD9C3D37FD9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23568" y="1019835"/>
            <a:ext cx="8229600" cy="5434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 sz="3200" b="1" kern="0">
                <a:solidFill>
                  <a:srgbClr val="81C079"/>
                </a:solidFill>
                <a:effectLst/>
                <a:latin typeface="Arial"/>
                <a:ea typeface="ＭＳ ゴシック"/>
                <a:cs typeface="Times New Roman"/>
              </a:rPr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17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1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5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0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0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3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19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199"/>
            </a:lvl2pPr>
            <a:lvl3pPr marL="914323" indent="0">
              <a:buNone/>
              <a:defRPr sz="999"/>
            </a:lvl3pPr>
            <a:lvl4pPr marL="1371485" indent="0">
              <a:buNone/>
              <a:defRPr sz="900"/>
            </a:lvl4pPr>
            <a:lvl5pPr marL="1828647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0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4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7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0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199"/>
            </a:lvl2pPr>
            <a:lvl3pPr marL="914323" indent="0">
              <a:buNone/>
              <a:defRPr sz="999"/>
            </a:lvl3pPr>
            <a:lvl4pPr marL="1371485" indent="0">
              <a:buNone/>
              <a:defRPr sz="900"/>
            </a:lvl4pPr>
            <a:lvl5pPr marL="1828647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0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2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615C-6DAD-4508-9A5E-3FCA604AC62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6D1C-9314-49DD-9191-6EBE54626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0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0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0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0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0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0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2" indent="-228580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EA3B44-A63A-49B6-9A63-F72B2CDADC2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E0A544-567C-44EB-A891-17E94B59E5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1C1EC8A8-8241-4C56-ABBB-9EFD5BF9ED43}"/>
              </a:ext>
            </a:extLst>
          </p:cNvPr>
          <p:cNvSpPr/>
          <p:nvPr/>
        </p:nvSpPr>
        <p:spPr>
          <a:xfrm>
            <a:off x="5217661" y="4644766"/>
            <a:ext cx="3935424" cy="2835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2"/>
            <a:endParaRPr lang="en-GB">
              <a:solidFill>
                <a:prstClr val="white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2570DEE-5715-4C33-86C9-873C6AE3F645}"/>
              </a:ext>
            </a:extLst>
          </p:cNvPr>
          <p:cNvSpPr/>
          <p:nvPr/>
        </p:nvSpPr>
        <p:spPr>
          <a:xfrm>
            <a:off x="-9490" y="5119767"/>
            <a:ext cx="4737836" cy="2366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2"/>
            <a:endParaRPr lang="en-GB">
              <a:solidFill>
                <a:prstClr val="white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6FBBC5B-7F98-4EC0-90CF-4ED3DC93A744}"/>
              </a:ext>
            </a:extLst>
          </p:cNvPr>
          <p:cNvSpPr/>
          <p:nvPr/>
        </p:nvSpPr>
        <p:spPr>
          <a:xfrm>
            <a:off x="19132" y="873219"/>
            <a:ext cx="4709219" cy="3720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2"/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C6B14EF-61E7-4025-85AA-957AC9E84E82}"/>
              </a:ext>
            </a:extLst>
          </p:cNvPr>
          <p:cNvSpPr/>
          <p:nvPr/>
        </p:nvSpPr>
        <p:spPr>
          <a:xfrm>
            <a:off x="5217663" y="893412"/>
            <a:ext cx="3917458" cy="3116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2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11088A-6AD8-4EA9-A768-62C3DFC8CFD8}"/>
              </a:ext>
            </a:extLst>
          </p:cNvPr>
          <p:cNvSpPr/>
          <p:nvPr/>
        </p:nvSpPr>
        <p:spPr>
          <a:xfrm>
            <a:off x="5217668" y="608822"/>
            <a:ext cx="3917459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i="1" kern="0" dirty="0">
                <a:solidFill>
                  <a:srgbClr val="000000"/>
                </a:solidFill>
              </a:rPr>
              <a:t>THE PERI-CENE PROJECT</a:t>
            </a:r>
            <a:endParaRPr lang="en-GB" b="1" i="1" kern="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73EC31-FD9A-47DD-89BA-5D0D195A28C7}"/>
              </a:ext>
            </a:extLst>
          </p:cNvPr>
          <p:cNvSpPr/>
          <p:nvPr/>
        </p:nvSpPr>
        <p:spPr>
          <a:xfrm>
            <a:off x="5" y="-18226"/>
            <a:ext cx="9143999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i="1" kern="0" dirty="0">
                <a:solidFill>
                  <a:prstClr val="white"/>
                </a:solidFill>
              </a:rPr>
              <a:t>PERI-CENE </a:t>
            </a:r>
            <a:r>
              <a:rPr lang="en-GB" sz="2800" b="1" i="1" kern="0" dirty="0">
                <a:solidFill>
                  <a:prstClr val="white"/>
                </a:solidFill>
              </a:rPr>
              <a:t>- OVERVIEW</a:t>
            </a:r>
            <a:endParaRPr lang="en-GB" sz="1600" kern="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039F0-1BA5-46F3-BEF7-729C6B704605}"/>
              </a:ext>
            </a:extLst>
          </p:cNvPr>
          <p:cNvSpPr/>
          <p:nvPr/>
        </p:nvSpPr>
        <p:spPr>
          <a:xfrm>
            <a:off x="2" y="638167"/>
            <a:ext cx="4728345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i="1" kern="0" dirty="0">
                <a:solidFill>
                  <a:srgbClr val="000000"/>
                </a:solidFill>
              </a:rPr>
              <a:t>THE CHALLENGE</a:t>
            </a:r>
            <a:endParaRPr lang="en-GB" b="1" i="1" kern="0" dirty="0">
              <a:solidFill>
                <a:prstClr val="black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FC8CEB-78E8-475E-BB99-DF38A83FFAFC}"/>
              </a:ext>
            </a:extLst>
          </p:cNvPr>
          <p:cNvGrpSpPr/>
          <p:nvPr/>
        </p:nvGrpSpPr>
        <p:grpSpPr>
          <a:xfrm>
            <a:off x="6414934" y="1881575"/>
            <a:ext cx="407211" cy="400110"/>
            <a:chOff x="3138538" y="3700325"/>
            <a:chExt cx="1085479" cy="1208946"/>
          </a:xfrm>
          <a:solidFill>
            <a:srgbClr val="9999FF"/>
          </a:solidFill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60DE78B9-5355-49ED-9225-E96B836017BC}"/>
                </a:ext>
              </a:extLst>
            </p:cNvPr>
            <p:cNvSpPr/>
            <p:nvPr/>
          </p:nvSpPr>
          <p:spPr>
            <a:xfrm>
              <a:off x="3438431" y="3700325"/>
              <a:ext cx="785586" cy="785584"/>
            </a:xfrm>
            <a:prstGeom prst="cube">
              <a:avLst>
                <a:gd name="adj" fmla="val 3006"/>
              </a:avLst>
            </a:prstGeom>
            <a:grpFill/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5137C6F-2B82-4847-BC1C-266E1CA828FF}"/>
                </a:ext>
              </a:extLst>
            </p:cNvPr>
            <p:cNvGrpSpPr/>
            <p:nvPr/>
          </p:nvGrpSpPr>
          <p:grpSpPr>
            <a:xfrm>
              <a:off x="3138538" y="3861826"/>
              <a:ext cx="960162" cy="1047445"/>
              <a:chOff x="2093565" y="2411388"/>
              <a:chExt cx="1584176" cy="1728192"/>
            </a:xfrm>
            <a:grpFill/>
          </p:grpSpPr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347B6327-77FA-4581-A3F9-C4CEEEEF253F}"/>
                  </a:ext>
                </a:extLst>
              </p:cNvPr>
              <p:cNvSpPr/>
              <p:nvPr/>
            </p:nvSpPr>
            <p:spPr>
              <a:xfrm>
                <a:off x="2381597" y="2411388"/>
                <a:ext cx="1296144" cy="1296144"/>
              </a:xfrm>
              <a:prstGeom prst="cube">
                <a:avLst>
                  <a:gd name="adj" fmla="val 3006"/>
                </a:avLst>
              </a:prstGeom>
              <a:grp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1C8B0A26-CEB8-4A1A-8615-FB990C1CDADF}"/>
                  </a:ext>
                </a:extLst>
              </p:cNvPr>
              <p:cNvSpPr/>
              <p:nvPr/>
            </p:nvSpPr>
            <p:spPr>
              <a:xfrm>
                <a:off x="2237581" y="2627412"/>
                <a:ext cx="1296144" cy="1296144"/>
              </a:xfrm>
              <a:prstGeom prst="cube">
                <a:avLst>
                  <a:gd name="adj" fmla="val 3496"/>
                </a:avLst>
              </a:prstGeom>
              <a:grp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B27DB8F9-6B21-427F-9B05-02C6C5690CB4}"/>
                  </a:ext>
                </a:extLst>
              </p:cNvPr>
              <p:cNvSpPr/>
              <p:nvPr/>
            </p:nvSpPr>
            <p:spPr>
              <a:xfrm>
                <a:off x="2093565" y="2843436"/>
                <a:ext cx="1296144" cy="1296144"/>
              </a:xfrm>
              <a:prstGeom prst="cube">
                <a:avLst>
                  <a:gd name="adj" fmla="val 3496"/>
                </a:avLst>
              </a:prstGeom>
              <a:grp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135BC25-2373-4797-8A27-77D614BCE988}"/>
              </a:ext>
            </a:extLst>
          </p:cNvPr>
          <p:cNvSpPr txBox="1"/>
          <p:nvPr/>
        </p:nvSpPr>
        <p:spPr>
          <a:xfrm>
            <a:off x="-144865" y="1634583"/>
            <a:ext cx="132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2">
              <a:defRPr/>
            </a:pPr>
            <a:r>
              <a:rPr lang="en-GB" sz="1600" dirty="0">
                <a:solidFill>
                  <a:prstClr val="black"/>
                </a:solidFill>
              </a:rPr>
              <a:t>Peri-urban change &amp; expansion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A59ECEF-43A2-4D4D-80DB-92C05ADD0290}"/>
              </a:ext>
            </a:extLst>
          </p:cNvPr>
          <p:cNvSpPr txBox="1"/>
          <p:nvPr/>
        </p:nvSpPr>
        <p:spPr>
          <a:xfrm>
            <a:off x="5841757" y="2444542"/>
            <a:ext cx="141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2">
              <a:defRPr/>
            </a:pPr>
            <a:r>
              <a:rPr lang="en-GB" sz="1600" dirty="0">
                <a:solidFill>
                  <a:prstClr val="black"/>
                </a:solidFill>
              </a:rPr>
              <a:t>Spatial analysis tool for global data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DC512C-903A-4C2E-B53F-DDDBEA823F9B}"/>
              </a:ext>
            </a:extLst>
          </p:cNvPr>
          <p:cNvGrpSpPr/>
          <p:nvPr/>
        </p:nvGrpSpPr>
        <p:grpSpPr>
          <a:xfrm>
            <a:off x="6320115" y="3325426"/>
            <a:ext cx="715428" cy="586012"/>
            <a:chOff x="3455881" y="3023502"/>
            <a:chExt cx="1588740" cy="1301346"/>
          </a:xfrm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id="{D6630651-F471-4E4D-AC04-47A3C0043EF6}"/>
                </a:ext>
              </a:extLst>
            </p:cNvPr>
            <p:cNvSpPr/>
            <p:nvPr/>
          </p:nvSpPr>
          <p:spPr>
            <a:xfrm>
              <a:off x="3466027" y="3562902"/>
              <a:ext cx="1578594" cy="76194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2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4" name="Diamond 113">
              <a:extLst>
                <a:ext uri="{FF2B5EF4-FFF2-40B4-BE49-F238E27FC236}">
                  <a16:creationId xmlns:a16="http://schemas.microsoft.com/office/drawing/2014/main" id="{3FF73F10-D00D-4A0A-BA4C-DB02071ECA4D}"/>
                </a:ext>
              </a:extLst>
            </p:cNvPr>
            <p:cNvSpPr/>
            <p:nvPr/>
          </p:nvSpPr>
          <p:spPr>
            <a:xfrm>
              <a:off x="3466027" y="3372486"/>
              <a:ext cx="1578594" cy="76194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2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5" name="Diamond 114">
              <a:extLst>
                <a:ext uri="{FF2B5EF4-FFF2-40B4-BE49-F238E27FC236}">
                  <a16:creationId xmlns:a16="http://schemas.microsoft.com/office/drawing/2014/main" id="{467BA1FB-0A40-4C31-B153-4D3B38152B09}"/>
                </a:ext>
              </a:extLst>
            </p:cNvPr>
            <p:cNvSpPr/>
            <p:nvPr/>
          </p:nvSpPr>
          <p:spPr>
            <a:xfrm>
              <a:off x="3455881" y="3201824"/>
              <a:ext cx="1578594" cy="76194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2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6" name="Diamond 115">
              <a:extLst>
                <a:ext uri="{FF2B5EF4-FFF2-40B4-BE49-F238E27FC236}">
                  <a16:creationId xmlns:a16="http://schemas.microsoft.com/office/drawing/2014/main" id="{9970FFFA-D5C1-46FB-870D-BF9D293B487F}"/>
                </a:ext>
              </a:extLst>
            </p:cNvPr>
            <p:cNvSpPr/>
            <p:nvPr/>
          </p:nvSpPr>
          <p:spPr>
            <a:xfrm>
              <a:off x="3455881" y="3023502"/>
              <a:ext cx="1578594" cy="761946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62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95DCB46-E6A9-42C0-9F17-F0ED7F835153}"/>
              </a:ext>
            </a:extLst>
          </p:cNvPr>
          <p:cNvGrpSpPr/>
          <p:nvPr/>
        </p:nvGrpSpPr>
        <p:grpSpPr>
          <a:xfrm>
            <a:off x="387148" y="2195019"/>
            <a:ext cx="3927246" cy="1164902"/>
            <a:chOff x="638099" y="2483781"/>
            <a:chExt cx="3508221" cy="1124599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C110B11-1C89-4D5E-B36C-82CF9F594563}"/>
                </a:ext>
              </a:extLst>
            </p:cNvPr>
            <p:cNvGrpSpPr/>
            <p:nvPr/>
          </p:nvGrpSpPr>
          <p:grpSpPr>
            <a:xfrm>
              <a:off x="1741674" y="2483781"/>
              <a:ext cx="397957" cy="452228"/>
              <a:chOff x="2255044" y="3982670"/>
              <a:chExt cx="2683754" cy="26883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35C27AB-7161-4DA8-942D-389C38D5DFA0}"/>
                  </a:ext>
                </a:extLst>
              </p:cNvPr>
              <p:cNvGrpSpPr/>
              <p:nvPr/>
            </p:nvGrpSpPr>
            <p:grpSpPr>
              <a:xfrm>
                <a:off x="2272834" y="3982670"/>
                <a:ext cx="2665964" cy="2688350"/>
                <a:chOff x="-2556792" y="5445224"/>
                <a:chExt cx="1092120" cy="1101293"/>
              </a:xfr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24518074-4634-4983-B0B0-7A938E4F4ED1}"/>
                    </a:ext>
                  </a:extLst>
                </p:cNvPr>
                <p:cNvSpPr/>
                <p:nvPr/>
              </p:nvSpPr>
              <p:spPr>
                <a:xfrm>
                  <a:off x="-2556792" y="5445224"/>
                  <a:ext cx="1092120" cy="1092120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FAC1489B-8DAE-4119-8AAF-7EB934ADDB9F}"/>
                    </a:ext>
                  </a:extLst>
                </p:cNvPr>
                <p:cNvSpPr/>
                <p:nvPr/>
              </p:nvSpPr>
              <p:spPr>
                <a:xfrm>
                  <a:off x="-2436107" y="5451763"/>
                  <a:ext cx="844405" cy="1094754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C91B4D7-4C82-43FE-8478-1EB89A332F4C}"/>
                    </a:ext>
                  </a:extLst>
                </p:cNvPr>
                <p:cNvSpPr/>
                <p:nvPr/>
              </p:nvSpPr>
              <p:spPr>
                <a:xfrm>
                  <a:off x="-2215304" y="5454397"/>
                  <a:ext cx="432048" cy="1092120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8" name="Arc 107">
                <a:extLst>
                  <a:ext uri="{FF2B5EF4-FFF2-40B4-BE49-F238E27FC236}">
                    <a16:creationId xmlns:a16="http://schemas.microsoft.com/office/drawing/2014/main" id="{CF2CA45D-C1CC-4A7E-A4B9-0F4BA56D2EE5}"/>
                  </a:ext>
                </a:extLst>
              </p:cNvPr>
              <p:cNvSpPr/>
              <p:nvPr/>
            </p:nvSpPr>
            <p:spPr>
              <a:xfrm rot="5400000">
                <a:off x="3072387" y="3907802"/>
                <a:ext cx="1048386" cy="2683071"/>
              </a:xfrm>
              <a:prstGeom prst="arc">
                <a:avLst>
                  <a:gd name="adj1" fmla="val 16200000"/>
                  <a:gd name="adj2" fmla="val 5297678"/>
                </a:avLst>
              </a:pr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Arc 108">
                <a:extLst>
                  <a:ext uri="{FF2B5EF4-FFF2-40B4-BE49-F238E27FC236}">
                    <a16:creationId xmlns:a16="http://schemas.microsoft.com/office/drawing/2014/main" id="{BFBC3FB3-D588-4A75-BD56-5934501949E4}"/>
                  </a:ext>
                </a:extLst>
              </p:cNvPr>
              <p:cNvSpPr/>
              <p:nvPr/>
            </p:nvSpPr>
            <p:spPr>
              <a:xfrm rot="5400000">
                <a:off x="3194749" y="5149185"/>
                <a:ext cx="796664" cy="1955653"/>
              </a:xfrm>
              <a:prstGeom prst="arc">
                <a:avLst>
                  <a:gd name="adj1" fmla="val 16625922"/>
                  <a:gd name="adj2" fmla="val 4529483"/>
                </a:avLst>
              </a:pr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6401A1BA-2EB5-4D08-A896-211351E35F16}"/>
                  </a:ext>
                </a:extLst>
              </p:cNvPr>
              <p:cNvSpPr/>
              <p:nvPr/>
            </p:nvSpPr>
            <p:spPr>
              <a:xfrm rot="5400000">
                <a:off x="3341856" y="3579025"/>
                <a:ext cx="562762" cy="1440242"/>
              </a:xfrm>
              <a:prstGeom prst="arc">
                <a:avLst>
                  <a:gd name="adj1" fmla="val 15079785"/>
                  <a:gd name="adj2" fmla="val 6437152"/>
                </a:avLst>
              </a:prstGeom>
              <a:ln w="127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A81E3E-EB6A-4ACB-8037-8A4A5AF6BF82}"/>
                </a:ext>
              </a:extLst>
            </p:cNvPr>
            <p:cNvGrpSpPr/>
            <p:nvPr/>
          </p:nvGrpSpPr>
          <p:grpSpPr>
            <a:xfrm>
              <a:off x="1496299" y="3111096"/>
              <a:ext cx="1955791" cy="497284"/>
              <a:chOff x="560556" y="2492896"/>
              <a:chExt cx="2139236" cy="716112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E201496E-84D4-4DE9-8A8E-3F409B4794C3}"/>
                  </a:ext>
                </a:extLst>
              </p:cNvPr>
              <p:cNvSpPr/>
              <p:nvPr/>
            </p:nvSpPr>
            <p:spPr>
              <a:xfrm rot="16200000">
                <a:off x="1270891" y="1783137"/>
                <a:ext cx="716111" cy="2135630"/>
              </a:xfrm>
              <a:prstGeom prst="arc">
                <a:avLst>
                  <a:gd name="adj1" fmla="val 154641"/>
                  <a:gd name="adj2" fmla="val 4765958"/>
                </a:avLst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rtlCol="0" anchor="ctr"/>
              <a:lstStyle/>
              <a:p>
                <a:pPr algn="ctr" defTabSz="457162">
                  <a:defRPr/>
                </a:pP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4924F5DF-84EB-43AB-A54B-3B31A111CDD3}"/>
                  </a:ext>
                </a:extLst>
              </p:cNvPr>
              <p:cNvSpPr/>
              <p:nvPr/>
            </p:nvSpPr>
            <p:spPr>
              <a:xfrm rot="16200000">
                <a:off x="1270315" y="1783137"/>
                <a:ext cx="716111" cy="2135630"/>
              </a:xfrm>
              <a:prstGeom prst="arc">
                <a:avLst>
                  <a:gd name="adj1" fmla="val 16234942"/>
                  <a:gd name="adj2" fmla="val 20824798"/>
                </a:avLst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rtlCol="0" anchor="ctr"/>
              <a:lstStyle/>
              <a:p>
                <a:pPr algn="ctr" defTabSz="457162">
                  <a:defRPr/>
                </a:pPr>
                <a:endParaRPr lang="en-GB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944D4D76-94FB-4FDF-86F5-AEB3ADC55152}"/>
                  </a:ext>
                </a:extLst>
              </p:cNvPr>
              <p:cNvSpPr/>
              <p:nvPr/>
            </p:nvSpPr>
            <p:spPr>
              <a:xfrm rot="5400000">
                <a:off x="1302310" y="1811526"/>
                <a:ext cx="659333" cy="2135630"/>
              </a:xfrm>
              <a:prstGeom prst="arc">
                <a:avLst>
                  <a:gd name="adj1" fmla="val 15973061"/>
                  <a:gd name="adj2" fmla="val 20874353"/>
                </a:avLst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rtlCol="0" anchor="ctr"/>
              <a:lstStyle/>
              <a:p>
                <a:pPr algn="ctr" defTabSz="457162">
                  <a:defRPr/>
                </a:pPr>
                <a:endParaRPr lang="en-GB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E97BD291-C11D-479B-816E-BA57846B751E}"/>
                  </a:ext>
                </a:extLst>
              </p:cNvPr>
              <p:cNvSpPr/>
              <p:nvPr/>
            </p:nvSpPr>
            <p:spPr>
              <a:xfrm rot="5400000">
                <a:off x="1299280" y="1811526"/>
                <a:ext cx="659333" cy="2135630"/>
              </a:xfrm>
              <a:prstGeom prst="arc">
                <a:avLst>
                  <a:gd name="adj1" fmla="val 206725"/>
                  <a:gd name="adj2" fmla="val 5072772"/>
                </a:avLst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lIns="0" tIns="0" rIns="0" bIns="0" rtlCol="0" anchor="ctr"/>
              <a:lstStyle/>
              <a:p>
                <a:pPr algn="ctr" defTabSz="457162">
                  <a:defRPr/>
                </a:pPr>
                <a:endParaRPr lang="en-GB" sz="1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D74C76-4893-4C6A-B8B0-015305848DEE}"/>
                </a:ext>
              </a:extLst>
            </p:cNvPr>
            <p:cNvGrpSpPr/>
            <p:nvPr/>
          </p:nvGrpSpPr>
          <p:grpSpPr>
            <a:xfrm>
              <a:off x="638099" y="2911424"/>
              <a:ext cx="719440" cy="393995"/>
              <a:chOff x="863423" y="2804565"/>
              <a:chExt cx="719440" cy="39399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CE44530-A4C5-42BD-A18C-78B892B9E1D0}"/>
                  </a:ext>
                </a:extLst>
              </p:cNvPr>
              <p:cNvGrpSpPr/>
              <p:nvPr/>
            </p:nvGrpSpPr>
            <p:grpSpPr>
              <a:xfrm>
                <a:off x="863423" y="2804565"/>
                <a:ext cx="364906" cy="377471"/>
                <a:chOff x="4491726" y="2290341"/>
                <a:chExt cx="1140021" cy="94484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id="{8BDD8ABA-F7CD-40C8-9395-F6B379066222}"/>
                    </a:ext>
                  </a:extLst>
                </p:cNvPr>
                <p:cNvSpPr/>
                <p:nvPr/>
              </p:nvSpPr>
              <p:spPr>
                <a:xfrm>
                  <a:off x="4860032" y="2290341"/>
                  <a:ext cx="375782" cy="700891"/>
                </a:xfrm>
                <a:prstGeom prst="cube">
                  <a:avLst/>
                </a:prstGeom>
                <a:solidFill>
                  <a:srgbClr val="F8C53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id="{3265AD64-DB59-4438-B5D1-744813BC010B}"/>
                    </a:ext>
                  </a:extLst>
                </p:cNvPr>
                <p:cNvSpPr/>
                <p:nvPr/>
              </p:nvSpPr>
              <p:spPr>
                <a:xfrm>
                  <a:off x="5339523" y="2577124"/>
                  <a:ext cx="292224" cy="489468"/>
                </a:xfrm>
                <a:prstGeom prst="cube">
                  <a:avLst/>
                </a:prstGeom>
                <a:solidFill>
                  <a:srgbClr val="F8C53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id="{5DFE5E0C-5549-406E-A626-49AA3A6F225E}"/>
                    </a:ext>
                  </a:extLst>
                </p:cNvPr>
                <p:cNvSpPr/>
                <p:nvPr/>
              </p:nvSpPr>
              <p:spPr>
                <a:xfrm>
                  <a:off x="4491726" y="2900415"/>
                  <a:ext cx="755442" cy="334768"/>
                </a:xfrm>
                <a:prstGeom prst="cube">
                  <a:avLst/>
                </a:prstGeom>
                <a:solidFill>
                  <a:srgbClr val="F8C53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9107C67-E0A1-4F92-B6C9-F359AD3E693E}"/>
                  </a:ext>
                </a:extLst>
              </p:cNvPr>
              <p:cNvGrpSpPr/>
              <p:nvPr/>
            </p:nvGrpSpPr>
            <p:grpSpPr>
              <a:xfrm>
                <a:off x="1241192" y="2859529"/>
                <a:ext cx="341671" cy="339031"/>
                <a:chOff x="6716996" y="2575214"/>
                <a:chExt cx="757199" cy="5957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Cube 53">
                  <a:extLst>
                    <a:ext uri="{FF2B5EF4-FFF2-40B4-BE49-F238E27FC236}">
                      <a16:creationId xmlns:a16="http://schemas.microsoft.com/office/drawing/2014/main" id="{2221B9E5-9CE1-4F18-B855-54AD9CFE175F}"/>
                    </a:ext>
                  </a:extLst>
                </p:cNvPr>
                <p:cNvSpPr/>
                <p:nvPr/>
              </p:nvSpPr>
              <p:spPr>
                <a:xfrm>
                  <a:off x="7239809" y="2767006"/>
                  <a:ext cx="234386" cy="206430"/>
                </a:xfrm>
                <a:prstGeom prst="cube">
                  <a:avLst/>
                </a:prstGeom>
                <a:solidFill>
                  <a:srgbClr val="F8C53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id="{4862A47C-096E-4C4F-B116-C958F6DB6FFD}"/>
                    </a:ext>
                  </a:extLst>
                </p:cNvPr>
                <p:cNvSpPr/>
                <p:nvPr/>
              </p:nvSpPr>
              <p:spPr>
                <a:xfrm>
                  <a:off x="6716996" y="2964558"/>
                  <a:ext cx="234386" cy="206430"/>
                </a:xfrm>
                <a:prstGeom prst="cube">
                  <a:avLst/>
                </a:prstGeom>
                <a:solidFill>
                  <a:srgbClr val="F8C53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id="{BA4850B9-D600-451D-AF2B-84A92218D81E}"/>
                    </a:ext>
                  </a:extLst>
                </p:cNvPr>
                <p:cNvSpPr/>
                <p:nvPr/>
              </p:nvSpPr>
              <p:spPr>
                <a:xfrm>
                  <a:off x="6834189" y="2575214"/>
                  <a:ext cx="234386" cy="206430"/>
                </a:xfrm>
                <a:prstGeom prst="cube">
                  <a:avLst/>
                </a:prstGeom>
                <a:solidFill>
                  <a:srgbClr val="F8C536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1F666EF-4772-46AC-9BA6-FCF1F261DC1E}"/>
                </a:ext>
              </a:extLst>
            </p:cNvPr>
            <p:cNvGrpSpPr/>
            <p:nvPr/>
          </p:nvGrpSpPr>
          <p:grpSpPr>
            <a:xfrm>
              <a:off x="3386705" y="3020533"/>
              <a:ext cx="759615" cy="316116"/>
              <a:chOff x="225170" y="4393241"/>
              <a:chExt cx="1869632" cy="71064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060D3AF-A127-4C34-80D5-BDB65B58126B}"/>
                  </a:ext>
                </a:extLst>
              </p:cNvPr>
              <p:cNvSpPr/>
              <p:nvPr/>
            </p:nvSpPr>
            <p:spPr>
              <a:xfrm flipV="1">
                <a:off x="225170" y="4400279"/>
                <a:ext cx="1868051" cy="703607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457162">
                  <a:defRPr/>
                </a:pPr>
                <a:endParaRPr lang="en-GB" sz="10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014621D-A5A7-46A9-9897-A29FB352492F}"/>
                  </a:ext>
                </a:extLst>
              </p:cNvPr>
              <p:cNvGrpSpPr/>
              <p:nvPr/>
            </p:nvGrpSpPr>
            <p:grpSpPr>
              <a:xfrm>
                <a:off x="352720" y="4464220"/>
                <a:ext cx="1669806" cy="521478"/>
                <a:chOff x="597938" y="4437112"/>
                <a:chExt cx="5702254" cy="1780804"/>
              </a:xfrm>
            </p:grpSpPr>
            <p:sp>
              <p:nvSpPr>
                <p:cNvPr id="63" name="Oval 2">
                  <a:extLst>
                    <a:ext uri="{FF2B5EF4-FFF2-40B4-BE49-F238E27FC236}">
                      <a16:creationId xmlns:a16="http://schemas.microsoft.com/office/drawing/2014/main" id="{EEC1460C-9077-4BC1-BEB4-2F6132F4066B}"/>
                    </a:ext>
                  </a:extLst>
                </p:cNvPr>
                <p:cNvSpPr/>
                <p:nvPr/>
              </p:nvSpPr>
              <p:spPr>
                <a:xfrm>
                  <a:off x="5463709" y="4760358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FAFBF46-8915-4B9F-BBA4-AF4F24F4D55A}"/>
                    </a:ext>
                  </a:extLst>
                </p:cNvPr>
                <p:cNvSpPr/>
                <p:nvPr/>
              </p:nvSpPr>
              <p:spPr>
                <a:xfrm>
                  <a:off x="5463709" y="5411114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305F5B63-2B60-43DB-8DA9-3CDDD083D0AE}"/>
                    </a:ext>
                  </a:extLst>
                </p:cNvPr>
                <p:cNvSpPr/>
                <p:nvPr/>
              </p:nvSpPr>
              <p:spPr>
                <a:xfrm>
                  <a:off x="4495943" y="4519622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547C870D-CE0B-4E6C-A9E2-E05EEED0AEC2}"/>
                    </a:ext>
                  </a:extLst>
                </p:cNvPr>
                <p:cNvSpPr/>
                <p:nvPr/>
              </p:nvSpPr>
              <p:spPr>
                <a:xfrm>
                  <a:off x="4509957" y="5650991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B2C3E0C-C5C8-4123-86D9-F00A358E5D8F}"/>
                    </a:ext>
                  </a:extLst>
                </p:cNvPr>
                <p:cNvSpPr/>
                <p:nvPr/>
              </p:nvSpPr>
              <p:spPr>
                <a:xfrm>
                  <a:off x="1890882" y="5649960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A883ECF-B9F6-4081-902E-A2C0E00C6165}"/>
                    </a:ext>
                  </a:extLst>
                </p:cNvPr>
                <p:cNvSpPr/>
                <p:nvPr/>
              </p:nvSpPr>
              <p:spPr>
                <a:xfrm>
                  <a:off x="937129" y="5423211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682522F2-6166-450E-9905-59940B10FEC9}"/>
                    </a:ext>
                  </a:extLst>
                </p:cNvPr>
                <p:cNvSpPr/>
                <p:nvPr/>
              </p:nvSpPr>
              <p:spPr>
                <a:xfrm>
                  <a:off x="937128" y="4757131"/>
                  <a:ext cx="482074" cy="4800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FA51DD4-0B8F-421C-BF27-AAA601AA79FF}"/>
                    </a:ext>
                  </a:extLst>
                </p:cNvPr>
                <p:cNvSpPr/>
                <p:nvPr/>
              </p:nvSpPr>
              <p:spPr>
                <a:xfrm>
                  <a:off x="1900395" y="4523970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1C63D82B-37C0-49D3-86EF-7FE098152F5B}"/>
                    </a:ext>
                  </a:extLst>
                </p:cNvPr>
                <p:cNvSpPr/>
                <p:nvPr/>
              </p:nvSpPr>
              <p:spPr>
                <a:xfrm>
                  <a:off x="5818117" y="5083608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9D675BA-10FE-48D4-960E-2479DFE47FB3}"/>
                    </a:ext>
                  </a:extLst>
                </p:cNvPr>
                <p:cNvSpPr/>
                <p:nvPr/>
              </p:nvSpPr>
              <p:spPr>
                <a:xfrm>
                  <a:off x="597938" y="5085760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17EBBF4-5F98-4CA9-A92A-F5EB06368FCC}"/>
                    </a:ext>
                  </a:extLst>
                </p:cNvPr>
                <p:cNvSpPr/>
                <p:nvPr/>
              </p:nvSpPr>
              <p:spPr>
                <a:xfrm>
                  <a:off x="3193508" y="5737849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E9A5C1F-C287-4D4E-9DC1-EA948EED5927}"/>
                    </a:ext>
                  </a:extLst>
                </p:cNvPr>
                <p:cNvSpPr/>
                <p:nvPr/>
              </p:nvSpPr>
              <p:spPr>
                <a:xfrm>
                  <a:off x="3189019" y="4437112"/>
                  <a:ext cx="482075" cy="4800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0" name="Group 69">
                <a:extLst>
                  <a:ext uri="{FF2B5EF4-FFF2-40B4-BE49-F238E27FC236}">
                    <a16:creationId xmlns:a16="http://schemas.microsoft.com/office/drawing/2014/main" id="{66868270-E349-4494-BDDB-4F5147181AFD}"/>
                  </a:ext>
                </a:extLst>
              </p:cNvPr>
              <p:cNvGrpSpPr/>
              <p:nvPr/>
            </p:nvGrpSpPr>
            <p:grpSpPr>
              <a:xfrm>
                <a:off x="226750" y="4393241"/>
                <a:ext cx="1868052" cy="696012"/>
                <a:chOff x="920770" y="4092102"/>
                <a:chExt cx="2787133" cy="84906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072AF807-10BB-4636-988E-70D092329580}"/>
                    </a:ext>
                  </a:extLst>
                </p:cNvPr>
                <p:cNvSpPr/>
                <p:nvPr/>
              </p:nvSpPr>
              <p:spPr>
                <a:xfrm rot="5400000">
                  <a:off x="1898285" y="3114587"/>
                  <a:ext cx="832104" cy="2787133"/>
                </a:xfrm>
                <a:prstGeom prst="arc">
                  <a:avLst>
                    <a:gd name="adj1" fmla="val 14998972"/>
                    <a:gd name="adj2" fmla="val 2330889"/>
                  </a:avLst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headEnd type="triangl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DA1153A4-B417-4CF6-9E17-1709B6706BC7}"/>
                    </a:ext>
                  </a:extLst>
                </p:cNvPr>
                <p:cNvSpPr/>
                <p:nvPr/>
              </p:nvSpPr>
              <p:spPr>
                <a:xfrm rot="16200000">
                  <a:off x="1898285" y="3131549"/>
                  <a:ext cx="832104" cy="2787133"/>
                </a:xfrm>
                <a:prstGeom prst="arc">
                  <a:avLst>
                    <a:gd name="adj1" fmla="val 14086045"/>
                    <a:gd name="adj2" fmla="val 3461171"/>
                  </a:avLst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headEnd type="triangl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62">
                    <a:defRPr/>
                  </a:pPr>
                  <a:endParaRPr lang="en-GB" sz="24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7F21E91-8127-4F84-BE14-0530C4EF30D0}"/>
                </a:ext>
              </a:extLst>
            </p:cNvPr>
            <p:cNvGrpSpPr/>
            <p:nvPr/>
          </p:nvGrpSpPr>
          <p:grpSpPr>
            <a:xfrm>
              <a:off x="2535479" y="2547985"/>
              <a:ext cx="406280" cy="392833"/>
              <a:chOff x="6032500" y="2820197"/>
              <a:chExt cx="615950" cy="537439"/>
            </a:xfrm>
            <a:gradFill flip="none" rotWithShape="1">
              <a:gsLst>
                <a:gs pos="0">
                  <a:srgbClr val="70AD47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70AD47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70AD47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Thought Bubble: Cloud 85">
                <a:extLst>
                  <a:ext uri="{FF2B5EF4-FFF2-40B4-BE49-F238E27FC236}">
                    <a16:creationId xmlns:a16="http://schemas.microsoft.com/office/drawing/2014/main" id="{660E12D7-6217-43A4-8ED7-89F38D3C14F2}"/>
                  </a:ext>
                </a:extLst>
              </p:cNvPr>
              <p:cNvSpPr/>
              <p:nvPr/>
            </p:nvSpPr>
            <p:spPr>
              <a:xfrm>
                <a:off x="6248400" y="2820197"/>
                <a:ext cx="292100" cy="310668"/>
              </a:xfrm>
              <a:prstGeom prst="cloudCallout">
                <a:avLst>
                  <a:gd name="adj1" fmla="val 1993"/>
                  <a:gd name="adj2" fmla="val 33373"/>
                </a:avLst>
              </a:prstGeom>
              <a:grp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2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lowchart: Extract 86">
                <a:extLst>
                  <a:ext uri="{FF2B5EF4-FFF2-40B4-BE49-F238E27FC236}">
                    <a16:creationId xmlns:a16="http://schemas.microsoft.com/office/drawing/2014/main" id="{3039F921-0AD9-412A-9B01-79A14B774CED}"/>
                  </a:ext>
                </a:extLst>
              </p:cNvPr>
              <p:cNvSpPr/>
              <p:nvPr/>
            </p:nvSpPr>
            <p:spPr>
              <a:xfrm>
                <a:off x="6137275" y="3173888"/>
                <a:ext cx="85725" cy="142875"/>
              </a:xfrm>
              <a:prstGeom prst="flowChartExtract">
                <a:avLst/>
              </a:prstGeom>
              <a:grp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2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lowchart: Extract 87">
                <a:extLst>
                  <a:ext uri="{FF2B5EF4-FFF2-40B4-BE49-F238E27FC236}">
                    <a16:creationId xmlns:a16="http://schemas.microsoft.com/office/drawing/2014/main" id="{0561A5FB-C608-4857-A517-DE65BE23BE28}"/>
                  </a:ext>
                </a:extLst>
              </p:cNvPr>
              <p:cNvSpPr/>
              <p:nvPr/>
            </p:nvSpPr>
            <p:spPr>
              <a:xfrm>
                <a:off x="6462712" y="3214761"/>
                <a:ext cx="85725" cy="142875"/>
              </a:xfrm>
              <a:prstGeom prst="flowChartExtract">
                <a:avLst/>
              </a:prstGeom>
              <a:grp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2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hought Bubble: Cloud 88">
                <a:extLst>
                  <a:ext uri="{FF2B5EF4-FFF2-40B4-BE49-F238E27FC236}">
                    <a16:creationId xmlns:a16="http://schemas.microsoft.com/office/drawing/2014/main" id="{FF0A7F49-33BD-450F-BE0D-B6A04C013B62}"/>
                  </a:ext>
                </a:extLst>
              </p:cNvPr>
              <p:cNvSpPr/>
              <p:nvPr/>
            </p:nvSpPr>
            <p:spPr>
              <a:xfrm>
                <a:off x="6032500" y="2934658"/>
                <a:ext cx="292100" cy="310668"/>
              </a:xfrm>
              <a:prstGeom prst="cloudCallout">
                <a:avLst>
                  <a:gd name="adj1" fmla="val 1226"/>
                  <a:gd name="adj2" fmla="val 61733"/>
                </a:avLst>
              </a:prstGeom>
              <a:grp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2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lowchart: Extract 89">
                <a:extLst>
                  <a:ext uri="{FF2B5EF4-FFF2-40B4-BE49-F238E27FC236}">
                    <a16:creationId xmlns:a16="http://schemas.microsoft.com/office/drawing/2014/main" id="{C414D0B9-B297-402F-A7DC-979954266588}"/>
                  </a:ext>
                </a:extLst>
              </p:cNvPr>
              <p:cNvSpPr/>
              <p:nvPr/>
            </p:nvSpPr>
            <p:spPr>
              <a:xfrm>
                <a:off x="6338887" y="3059427"/>
                <a:ext cx="85725" cy="142875"/>
              </a:xfrm>
              <a:prstGeom prst="flowChartExtract">
                <a:avLst/>
              </a:prstGeom>
              <a:grp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2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Thought Bubble: Cloud 90">
                <a:extLst>
                  <a:ext uri="{FF2B5EF4-FFF2-40B4-BE49-F238E27FC236}">
                    <a16:creationId xmlns:a16="http://schemas.microsoft.com/office/drawing/2014/main" id="{89AC6CBF-FF05-414F-BFEE-4811CAB97665}"/>
                  </a:ext>
                </a:extLst>
              </p:cNvPr>
              <p:cNvSpPr/>
              <p:nvPr/>
            </p:nvSpPr>
            <p:spPr>
              <a:xfrm>
                <a:off x="6356350" y="2975531"/>
                <a:ext cx="292100" cy="310668"/>
              </a:xfrm>
              <a:prstGeom prst="cloudCallout">
                <a:avLst>
                  <a:gd name="adj1" fmla="val -1531"/>
                  <a:gd name="adj2" fmla="val 70932"/>
                </a:avLst>
              </a:prstGeom>
              <a:grp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2800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199F7AA-129F-4FCA-993B-67AB8462D061}"/>
                </a:ext>
              </a:extLst>
            </p:cNvPr>
            <p:cNvGrpSpPr/>
            <p:nvPr/>
          </p:nvGrpSpPr>
          <p:grpSpPr>
            <a:xfrm>
              <a:off x="1537088" y="2560147"/>
              <a:ext cx="523486" cy="527930"/>
              <a:chOff x="5542197" y="4904403"/>
              <a:chExt cx="923308" cy="749374"/>
            </a:xfrm>
          </p:grpSpPr>
          <p:sp>
            <p:nvSpPr>
              <p:cNvPr id="94" name="Sun 93">
                <a:extLst>
                  <a:ext uri="{FF2B5EF4-FFF2-40B4-BE49-F238E27FC236}">
                    <a16:creationId xmlns:a16="http://schemas.microsoft.com/office/drawing/2014/main" id="{71CD6D14-FA7D-4684-B04C-ABC8066B0B30}"/>
                  </a:ext>
                </a:extLst>
              </p:cNvPr>
              <p:cNvSpPr/>
              <p:nvPr/>
            </p:nvSpPr>
            <p:spPr>
              <a:xfrm>
                <a:off x="5542197" y="4904403"/>
                <a:ext cx="518493" cy="444408"/>
              </a:xfrm>
              <a:prstGeom prst="sun">
                <a:avLst/>
              </a:prstGeom>
              <a:solidFill>
                <a:srgbClr val="FFC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Cloud 94">
                <a:extLst>
                  <a:ext uri="{FF2B5EF4-FFF2-40B4-BE49-F238E27FC236}">
                    <a16:creationId xmlns:a16="http://schemas.microsoft.com/office/drawing/2014/main" id="{EE9C2F5B-1E79-445F-B485-A23A4F4C26CC}"/>
                  </a:ext>
                </a:extLst>
              </p:cNvPr>
              <p:cNvSpPr/>
              <p:nvPr/>
            </p:nvSpPr>
            <p:spPr>
              <a:xfrm>
                <a:off x="5818876" y="5068849"/>
                <a:ext cx="646629" cy="294279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Lightning Bolt 95">
                <a:extLst>
                  <a:ext uri="{FF2B5EF4-FFF2-40B4-BE49-F238E27FC236}">
                    <a16:creationId xmlns:a16="http://schemas.microsoft.com/office/drawing/2014/main" id="{AF01A9E3-BBAD-40A1-9E95-F02944F583DE}"/>
                  </a:ext>
                </a:extLst>
              </p:cNvPr>
              <p:cNvSpPr/>
              <p:nvPr/>
            </p:nvSpPr>
            <p:spPr>
              <a:xfrm flipH="1">
                <a:off x="6104337" y="4931959"/>
                <a:ext cx="328978" cy="568058"/>
              </a:xfrm>
              <a:prstGeom prst="lightningBolt">
                <a:avLst/>
              </a:prstGeom>
              <a:solidFill>
                <a:srgbClr val="FF0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CE44DE7-2E54-4444-9FBD-94051E35E4D8}"/>
                  </a:ext>
                </a:extLst>
              </p:cNvPr>
              <p:cNvGrpSpPr/>
              <p:nvPr/>
            </p:nvGrpSpPr>
            <p:grpSpPr>
              <a:xfrm>
                <a:off x="5800498" y="5209369"/>
                <a:ext cx="468328" cy="444408"/>
                <a:chOff x="6243790" y="5803900"/>
                <a:chExt cx="627187" cy="610295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1D1D9FB9-5A6B-47AD-B008-17D4849BDA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3790" y="5803900"/>
                  <a:ext cx="291125" cy="38208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6B285054-2E77-4CF2-855C-BBD9AF904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4590" y="5829300"/>
                  <a:ext cx="291125" cy="38208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2EDCD3E-CE8C-41C1-927F-B5DF3E5EE2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38552" y="5873364"/>
                  <a:ext cx="291125" cy="38208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E90995C7-31F0-49C9-BECB-CA765E58D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89352" y="5898764"/>
                  <a:ext cx="291125" cy="38208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641FF19C-9BA5-4DF3-B32B-A4D7C70352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34290" y="5937250"/>
                  <a:ext cx="291125" cy="38208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8A0D7364-6238-45D9-8441-2D5196DA2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85090" y="5962650"/>
                  <a:ext cx="291125" cy="38208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F9CA882-D689-4F73-8D46-402EF06CE2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29052" y="6006714"/>
                  <a:ext cx="291125" cy="38208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C82CC0DF-53DC-40F7-80C5-1D232C258C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79852" y="6032114"/>
                  <a:ext cx="291125" cy="38208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E16CC18-A55E-4A9B-864C-CEA634404022}"/>
                </a:ext>
              </a:extLst>
            </p:cNvPr>
            <p:cNvGrpSpPr/>
            <p:nvPr/>
          </p:nvGrpSpPr>
          <p:grpSpPr>
            <a:xfrm>
              <a:off x="2436692" y="2891023"/>
              <a:ext cx="448879" cy="156542"/>
              <a:chOff x="2756271" y="64457"/>
              <a:chExt cx="929904" cy="5123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2CC8093-2076-43E9-AD6D-4821018F8BC2}"/>
                  </a:ext>
                </a:extLst>
              </p:cNvPr>
              <p:cNvSpPr/>
              <p:nvPr/>
            </p:nvSpPr>
            <p:spPr>
              <a:xfrm>
                <a:off x="2778562" y="390525"/>
                <a:ext cx="907613" cy="186256"/>
              </a:xfrm>
              <a:custGeom>
                <a:avLst/>
                <a:gdLst>
                  <a:gd name="connsiteX0" fmla="*/ 0 w 3009900"/>
                  <a:gd name="connsiteY0" fmla="*/ 409579 h 409579"/>
                  <a:gd name="connsiteX1" fmla="*/ 400050 w 3009900"/>
                  <a:gd name="connsiteY1" fmla="*/ 4 h 409579"/>
                  <a:gd name="connsiteX2" fmla="*/ 828675 w 3009900"/>
                  <a:gd name="connsiteY2" fmla="*/ 400054 h 409579"/>
                  <a:gd name="connsiteX3" fmla="*/ 1333500 w 3009900"/>
                  <a:gd name="connsiteY3" fmla="*/ 38104 h 409579"/>
                  <a:gd name="connsiteX4" fmla="*/ 1714500 w 3009900"/>
                  <a:gd name="connsiteY4" fmla="*/ 390529 h 409579"/>
                  <a:gd name="connsiteX5" fmla="*/ 2143125 w 3009900"/>
                  <a:gd name="connsiteY5" fmla="*/ 4 h 409579"/>
                  <a:gd name="connsiteX6" fmla="*/ 2600325 w 3009900"/>
                  <a:gd name="connsiteY6" fmla="*/ 390529 h 409579"/>
                  <a:gd name="connsiteX7" fmla="*/ 3009900 w 3009900"/>
                  <a:gd name="connsiteY7" fmla="*/ 4 h 40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9900" h="409579">
                    <a:moveTo>
                      <a:pt x="0" y="409579"/>
                    </a:moveTo>
                    <a:cubicBezTo>
                      <a:pt x="130969" y="205585"/>
                      <a:pt x="261938" y="1591"/>
                      <a:pt x="400050" y="4"/>
                    </a:cubicBezTo>
                    <a:cubicBezTo>
                      <a:pt x="538162" y="-1583"/>
                      <a:pt x="673100" y="393704"/>
                      <a:pt x="828675" y="400054"/>
                    </a:cubicBezTo>
                    <a:cubicBezTo>
                      <a:pt x="984250" y="406404"/>
                      <a:pt x="1185863" y="39691"/>
                      <a:pt x="1333500" y="38104"/>
                    </a:cubicBezTo>
                    <a:cubicBezTo>
                      <a:pt x="1481137" y="36517"/>
                      <a:pt x="1579563" y="396879"/>
                      <a:pt x="1714500" y="390529"/>
                    </a:cubicBezTo>
                    <a:cubicBezTo>
                      <a:pt x="1849437" y="384179"/>
                      <a:pt x="1995488" y="4"/>
                      <a:pt x="2143125" y="4"/>
                    </a:cubicBezTo>
                    <a:cubicBezTo>
                      <a:pt x="2290762" y="4"/>
                      <a:pt x="2455863" y="390529"/>
                      <a:pt x="2600325" y="390529"/>
                    </a:cubicBezTo>
                    <a:cubicBezTo>
                      <a:pt x="2744787" y="390529"/>
                      <a:pt x="2877343" y="195266"/>
                      <a:pt x="3009900" y="4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262DA3E-7DA1-4552-93DB-9DC266A6033D}"/>
                  </a:ext>
                </a:extLst>
              </p:cNvPr>
              <p:cNvSpPr/>
              <p:nvPr/>
            </p:nvSpPr>
            <p:spPr>
              <a:xfrm>
                <a:off x="2769615" y="219437"/>
                <a:ext cx="907613" cy="186256"/>
              </a:xfrm>
              <a:custGeom>
                <a:avLst/>
                <a:gdLst>
                  <a:gd name="connsiteX0" fmla="*/ 0 w 3009900"/>
                  <a:gd name="connsiteY0" fmla="*/ 409579 h 409579"/>
                  <a:gd name="connsiteX1" fmla="*/ 400050 w 3009900"/>
                  <a:gd name="connsiteY1" fmla="*/ 4 h 409579"/>
                  <a:gd name="connsiteX2" fmla="*/ 828675 w 3009900"/>
                  <a:gd name="connsiteY2" fmla="*/ 400054 h 409579"/>
                  <a:gd name="connsiteX3" fmla="*/ 1333500 w 3009900"/>
                  <a:gd name="connsiteY3" fmla="*/ 38104 h 409579"/>
                  <a:gd name="connsiteX4" fmla="*/ 1714500 w 3009900"/>
                  <a:gd name="connsiteY4" fmla="*/ 390529 h 409579"/>
                  <a:gd name="connsiteX5" fmla="*/ 2143125 w 3009900"/>
                  <a:gd name="connsiteY5" fmla="*/ 4 h 409579"/>
                  <a:gd name="connsiteX6" fmla="*/ 2600325 w 3009900"/>
                  <a:gd name="connsiteY6" fmla="*/ 390529 h 409579"/>
                  <a:gd name="connsiteX7" fmla="*/ 3009900 w 3009900"/>
                  <a:gd name="connsiteY7" fmla="*/ 4 h 40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9900" h="409579">
                    <a:moveTo>
                      <a:pt x="0" y="409579"/>
                    </a:moveTo>
                    <a:cubicBezTo>
                      <a:pt x="130969" y="205585"/>
                      <a:pt x="261938" y="1591"/>
                      <a:pt x="400050" y="4"/>
                    </a:cubicBezTo>
                    <a:cubicBezTo>
                      <a:pt x="538162" y="-1583"/>
                      <a:pt x="673100" y="393704"/>
                      <a:pt x="828675" y="400054"/>
                    </a:cubicBezTo>
                    <a:cubicBezTo>
                      <a:pt x="984250" y="406404"/>
                      <a:pt x="1185863" y="39691"/>
                      <a:pt x="1333500" y="38104"/>
                    </a:cubicBezTo>
                    <a:cubicBezTo>
                      <a:pt x="1481137" y="36517"/>
                      <a:pt x="1579563" y="396879"/>
                      <a:pt x="1714500" y="390529"/>
                    </a:cubicBezTo>
                    <a:cubicBezTo>
                      <a:pt x="1849437" y="384179"/>
                      <a:pt x="1995488" y="4"/>
                      <a:pt x="2143125" y="4"/>
                    </a:cubicBezTo>
                    <a:cubicBezTo>
                      <a:pt x="2290762" y="4"/>
                      <a:pt x="2455863" y="390529"/>
                      <a:pt x="2600325" y="390529"/>
                    </a:cubicBezTo>
                    <a:cubicBezTo>
                      <a:pt x="2744787" y="390529"/>
                      <a:pt x="2877343" y="195266"/>
                      <a:pt x="3009900" y="4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9BC3F95-4831-4895-B6E4-E5E22118EEB6}"/>
                  </a:ext>
                </a:extLst>
              </p:cNvPr>
              <p:cNvSpPr/>
              <p:nvPr/>
            </p:nvSpPr>
            <p:spPr>
              <a:xfrm>
                <a:off x="2756271" y="64457"/>
                <a:ext cx="907613" cy="186256"/>
              </a:xfrm>
              <a:custGeom>
                <a:avLst/>
                <a:gdLst>
                  <a:gd name="connsiteX0" fmla="*/ 0 w 3009900"/>
                  <a:gd name="connsiteY0" fmla="*/ 409579 h 409579"/>
                  <a:gd name="connsiteX1" fmla="*/ 400050 w 3009900"/>
                  <a:gd name="connsiteY1" fmla="*/ 4 h 409579"/>
                  <a:gd name="connsiteX2" fmla="*/ 828675 w 3009900"/>
                  <a:gd name="connsiteY2" fmla="*/ 400054 h 409579"/>
                  <a:gd name="connsiteX3" fmla="*/ 1333500 w 3009900"/>
                  <a:gd name="connsiteY3" fmla="*/ 38104 h 409579"/>
                  <a:gd name="connsiteX4" fmla="*/ 1714500 w 3009900"/>
                  <a:gd name="connsiteY4" fmla="*/ 390529 h 409579"/>
                  <a:gd name="connsiteX5" fmla="*/ 2143125 w 3009900"/>
                  <a:gd name="connsiteY5" fmla="*/ 4 h 409579"/>
                  <a:gd name="connsiteX6" fmla="*/ 2600325 w 3009900"/>
                  <a:gd name="connsiteY6" fmla="*/ 390529 h 409579"/>
                  <a:gd name="connsiteX7" fmla="*/ 3009900 w 3009900"/>
                  <a:gd name="connsiteY7" fmla="*/ 4 h 40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9900" h="409579">
                    <a:moveTo>
                      <a:pt x="0" y="409579"/>
                    </a:moveTo>
                    <a:cubicBezTo>
                      <a:pt x="130969" y="205585"/>
                      <a:pt x="261938" y="1591"/>
                      <a:pt x="400050" y="4"/>
                    </a:cubicBezTo>
                    <a:cubicBezTo>
                      <a:pt x="538162" y="-1583"/>
                      <a:pt x="673100" y="393704"/>
                      <a:pt x="828675" y="400054"/>
                    </a:cubicBezTo>
                    <a:cubicBezTo>
                      <a:pt x="984250" y="406404"/>
                      <a:pt x="1185863" y="39691"/>
                      <a:pt x="1333500" y="38104"/>
                    </a:cubicBezTo>
                    <a:cubicBezTo>
                      <a:pt x="1481137" y="36517"/>
                      <a:pt x="1579563" y="396879"/>
                      <a:pt x="1714500" y="390529"/>
                    </a:cubicBezTo>
                    <a:cubicBezTo>
                      <a:pt x="1849437" y="384179"/>
                      <a:pt x="1995488" y="4"/>
                      <a:pt x="2143125" y="4"/>
                    </a:cubicBezTo>
                    <a:cubicBezTo>
                      <a:pt x="2290762" y="4"/>
                      <a:pt x="2455863" y="390529"/>
                      <a:pt x="2600325" y="390529"/>
                    </a:cubicBezTo>
                    <a:cubicBezTo>
                      <a:pt x="2744787" y="390529"/>
                      <a:pt x="2877343" y="195266"/>
                      <a:pt x="3009900" y="4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2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E573F378-5B63-4F96-B037-0384EAE7E2E5}"/>
              </a:ext>
            </a:extLst>
          </p:cNvPr>
          <p:cNvSpPr txBox="1"/>
          <p:nvPr/>
        </p:nvSpPr>
        <p:spPr>
          <a:xfrm>
            <a:off x="917625" y="1120161"/>
            <a:ext cx="129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2">
              <a:defRPr/>
            </a:pPr>
            <a:r>
              <a:rPr lang="en-GB" sz="1600" dirty="0">
                <a:solidFill>
                  <a:prstClr val="black"/>
                </a:solidFill>
              </a:rPr>
              <a:t>Climate change hazards &amp; exposure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2D2D42-253B-41FC-83E8-05E504324C25}"/>
              </a:ext>
            </a:extLst>
          </p:cNvPr>
          <p:cNvSpPr txBox="1"/>
          <p:nvPr/>
        </p:nvSpPr>
        <p:spPr>
          <a:xfrm>
            <a:off x="2209600" y="1243275"/>
            <a:ext cx="1350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2">
              <a:defRPr/>
            </a:pPr>
            <a:r>
              <a:rPr lang="en-GB" sz="1600" smtClean="0">
                <a:solidFill>
                  <a:prstClr val="black"/>
                </a:solidFill>
              </a:rPr>
              <a:t>Vulnerability </a:t>
            </a:r>
            <a:r>
              <a:rPr lang="en-GB" sz="1600" dirty="0">
                <a:solidFill>
                  <a:prstClr val="black"/>
                </a:solidFill>
              </a:rPr>
              <a:t>&amp; adaptive capacity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436E7DA-1676-4CA0-8CF6-EFC40C0CEA2F}"/>
              </a:ext>
            </a:extLst>
          </p:cNvPr>
          <p:cNvSpPr txBox="1"/>
          <p:nvPr/>
        </p:nvSpPr>
        <p:spPr>
          <a:xfrm>
            <a:off x="3523765" y="1753063"/>
            <a:ext cx="128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2">
              <a:defRPr/>
            </a:pPr>
            <a:r>
              <a:rPr lang="en-GB" sz="1600" dirty="0">
                <a:solidFill>
                  <a:prstClr val="black"/>
                </a:solidFill>
              </a:rPr>
              <a:t>Collaborative governance &amp; action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69CC00B-0704-46F5-A7B0-20BEE5401A18}"/>
              </a:ext>
            </a:extLst>
          </p:cNvPr>
          <p:cNvSpPr txBox="1"/>
          <p:nvPr/>
        </p:nvSpPr>
        <p:spPr>
          <a:xfrm>
            <a:off x="7623834" y="2435675"/>
            <a:ext cx="109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2">
              <a:defRPr/>
            </a:pPr>
            <a:r>
              <a:rPr lang="en-GB" sz="1600" dirty="0">
                <a:solidFill>
                  <a:prstClr val="black"/>
                </a:solidFill>
              </a:rPr>
              <a:t>Pathways tool for dialogue</a:t>
            </a:r>
          </a:p>
        </p:txBody>
      </p:sp>
      <p:sp>
        <p:nvSpPr>
          <p:cNvPr id="125" name="Cube 124">
            <a:extLst>
              <a:ext uri="{FF2B5EF4-FFF2-40B4-BE49-F238E27FC236}">
                <a16:creationId xmlns:a16="http://schemas.microsoft.com/office/drawing/2014/main" id="{B41F330C-E716-4F01-9B2C-C922E5C2130F}"/>
              </a:ext>
            </a:extLst>
          </p:cNvPr>
          <p:cNvSpPr/>
          <p:nvPr/>
        </p:nvSpPr>
        <p:spPr>
          <a:xfrm>
            <a:off x="7815723" y="1901193"/>
            <a:ext cx="371262" cy="365813"/>
          </a:xfrm>
          <a:prstGeom prst="cube">
            <a:avLst>
              <a:gd name="adj" fmla="val 12636"/>
            </a:avLst>
          </a:prstGeom>
          <a:solidFill>
            <a:srgbClr val="9999FF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400" kern="0">
              <a:solidFill>
                <a:prstClr val="white"/>
              </a:solidFill>
            </a:endParaRPr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B8F8B9B0-6C64-4D15-A5CF-2391E25DDBF1}"/>
              </a:ext>
            </a:extLst>
          </p:cNvPr>
          <p:cNvSpPr/>
          <p:nvPr/>
        </p:nvSpPr>
        <p:spPr>
          <a:xfrm>
            <a:off x="8246080" y="1901193"/>
            <a:ext cx="371262" cy="365813"/>
          </a:xfrm>
          <a:prstGeom prst="cube">
            <a:avLst>
              <a:gd name="adj" fmla="val 12636"/>
            </a:avLst>
          </a:prstGeom>
          <a:solidFill>
            <a:srgbClr val="9999FF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1400" kern="0">
              <a:solidFill>
                <a:prstClr val="white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2932123-A3AA-4402-AD7E-3249791671DD}"/>
              </a:ext>
            </a:extLst>
          </p:cNvPr>
          <p:cNvSpPr txBox="1"/>
          <p:nvPr/>
        </p:nvSpPr>
        <p:spPr>
          <a:xfrm>
            <a:off x="6016748" y="1096798"/>
            <a:ext cx="120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2">
              <a:defRPr/>
            </a:pPr>
            <a:r>
              <a:rPr lang="en-GB" sz="1600" dirty="0">
                <a:solidFill>
                  <a:prstClr val="black"/>
                </a:solidFill>
              </a:rPr>
              <a:t>Policy Lab: 21 partners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5FB1FEC-BDC0-4212-B183-7A1939CC77B7}"/>
              </a:ext>
            </a:extLst>
          </p:cNvPr>
          <p:cNvSpPr txBox="1"/>
          <p:nvPr/>
        </p:nvSpPr>
        <p:spPr>
          <a:xfrm>
            <a:off x="7585420" y="1087930"/>
            <a:ext cx="128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62">
              <a:defRPr/>
            </a:pPr>
            <a:r>
              <a:rPr lang="en-GB" sz="1600" dirty="0">
                <a:solidFill>
                  <a:prstClr val="black"/>
                </a:solidFill>
              </a:rPr>
              <a:t>In-depth case studies: India &amp; UK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3439E28-E974-401C-9062-4C09BFF2412E}"/>
              </a:ext>
            </a:extLst>
          </p:cNvPr>
          <p:cNvGrpSpPr/>
          <p:nvPr/>
        </p:nvGrpSpPr>
        <p:grpSpPr>
          <a:xfrm>
            <a:off x="7716695" y="3614121"/>
            <a:ext cx="744987" cy="269440"/>
            <a:chOff x="3899486" y="6030692"/>
            <a:chExt cx="2133234" cy="756472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03FBBFA-9D57-4CB0-A894-6EF91BDB57CB}"/>
                </a:ext>
              </a:extLst>
            </p:cNvPr>
            <p:cNvSpPr/>
            <p:nvPr/>
          </p:nvSpPr>
          <p:spPr>
            <a:xfrm>
              <a:off x="3899486" y="6030692"/>
              <a:ext cx="2133234" cy="756472"/>
            </a:xfrm>
            <a:prstGeom prst="ellipse">
              <a:avLst/>
            </a:prstGeom>
            <a:solidFill>
              <a:srgbClr val="F79646">
                <a:lumMod val="40000"/>
                <a:lumOff val="60000"/>
              </a:srgbClr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GB" sz="3599" kern="0">
                <a:solidFill>
                  <a:prstClr val="white"/>
                </a:solidFill>
              </a:endParaRPr>
            </a:p>
          </p:txBody>
        </p:sp>
        <p:grpSp>
          <p:nvGrpSpPr>
            <p:cNvPr id="133" name="Group 208">
              <a:extLst>
                <a:ext uri="{FF2B5EF4-FFF2-40B4-BE49-F238E27FC236}">
                  <a16:creationId xmlns:a16="http://schemas.microsoft.com/office/drawing/2014/main" id="{3CB95FD2-6919-43C0-BA09-8671A7B82E02}"/>
                </a:ext>
              </a:extLst>
            </p:cNvPr>
            <p:cNvGrpSpPr/>
            <p:nvPr/>
          </p:nvGrpSpPr>
          <p:grpSpPr>
            <a:xfrm>
              <a:off x="4046627" y="6073364"/>
              <a:ext cx="1865754" cy="633683"/>
              <a:chOff x="4009558" y="4365104"/>
              <a:chExt cx="1354530" cy="423018"/>
            </a:xfrm>
          </p:grpSpPr>
          <p:sp>
            <p:nvSpPr>
              <p:cNvPr id="139" name="Oval 2">
                <a:extLst>
                  <a:ext uri="{FF2B5EF4-FFF2-40B4-BE49-F238E27FC236}">
                    <a16:creationId xmlns:a16="http://schemas.microsoft.com/office/drawing/2014/main" id="{98FFDA19-859C-498D-A3C0-73D4573C0716}"/>
                  </a:ext>
                </a:extLst>
              </p:cNvPr>
              <p:cNvSpPr/>
              <p:nvPr/>
            </p:nvSpPr>
            <p:spPr>
              <a:xfrm>
                <a:off x="5154978" y="4422317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9CFC6A0-214C-46D3-8D45-67659C4CB439}"/>
                  </a:ext>
                </a:extLst>
              </p:cNvPr>
              <p:cNvSpPr/>
              <p:nvPr/>
            </p:nvSpPr>
            <p:spPr>
              <a:xfrm>
                <a:off x="5154978" y="4614594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2CEC8D09-072E-4839-AEBD-7E2982B18BE5}"/>
                  </a:ext>
                </a:extLst>
              </p:cNvPr>
              <p:cNvSpPr/>
              <p:nvPr/>
            </p:nvSpPr>
            <p:spPr>
              <a:xfrm>
                <a:off x="4935501" y="4384704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8BF38DF6-7F74-4208-9EAA-33416B04A9E3}"/>
                  </a:ext>
                </a:extLst>
              </p:cNvPr>
              <p:cNvSpPr/>
              <p:nvPr/>
            </p:nvSpPr>
            <p:spPr>
              <a:xfrm>
                <a:off x="4938830" y="4653453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B345B80-3869-4C8B-B11E-E8FCAC3416B2}"/>
                  </a:ext>
                </a:extLst>
              </p:cNvPr>
              <p:cNvSpPr/>
              <p:nvPr/>
            </p:nvSpPr>
            <p:spPr>
              <a:xfrm>
                <a:off x="4316688" y="4653208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67595506-CF5F-4D43-9DD2-32C36A42D0E2}"/>
                  </a:ext>
                </a:extLst>
              </p:cNvPr>
              <p:cNvSpPr/>
              <p:nvPr/>
            </p:nvSpPr>
            <p:spPr>
              <a:xfrm>
                <a:off x="4120492" y="4609518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49EE2F2-C354-440B-B1E7-2D25B1227203}"/>
                  </a:ext>
                </a:extLst>
              </p:cNvPr>
              <p:cNvSpPr/>
              <p:nvPr/>
            </p:nvSpPr>
            <p:spPr>
              <a:xfrm>
                <a:off x="4110534" y="4430948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02ECDD1-E04B-4316-A444-719F77DC6EFB}"/>
                  </a:ext>
                </a:extLst>
              </p:cNvPr>
              <p:cNvSpPr/>
              <p:nvPr/>
            </p:nvSpPr>
            <p:spPr>
              <a:xfrm>
                <a:off x="4318947" y="4385737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5BA2F883-8893-4275-8353-296C34C22158}"/>
                  </a:ext>
                </a:extLst>
              </p:cNvPr>
              <p:cNvSpPr/>
              <p:nvPr/>
            </p:nvSpPr>
            <p:spPr>
              <a:xfrm>
                <a:off x="5249575" y="4518675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22DAE65-45DF-4C33-8DAF-543A3E455AA7}"/>
                  </a:ext>
                </a:extLst>
              </p:cNvPr>
              <p:cNvSpPr/>
              <p:nvPr/>
            </p:nvSpPr>
            <p:spPr>
              <a:xfrm>
                <a:off x="4009558" y="4519186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369CD19-1308-41E6-AADA-A2A8933ED4F9}"/>
                  </a:ext>
                </a:extLst>
              </p:cNvPr>
              <p:cNvSpPr/>
              <p:nvPr/>
            </p:nvSpPr>
            <p:spPr>
              <a:xfrm>
                <a:off x="4626117" y="4674085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8A28C81-5306-4C14-8623-AFFBAF6BFE5B}"/>
                  </a:ext>
                </a:extLst>
              </p:cNvPr>
              <p:cNvSpPr/>
              <p:nvPr/>
            </p:nvSpPr>
            <p:spPr>
              <a:xfrm>
                <a:off x="4625051" y="4365104"/>
                <a:ext cx="114513" cy="11403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12700" cap="flat" cmpd="sng" algn="ctr">
                <a:solidFill>
                  <a:srgbClr val="4F81BD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3199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1ABA5F9-D937-4EF1-8794-9C933AF8EF92}"/>
                </a:ext>
              </a:extLst>
            </p:cNvPr>
            <p:cNvGrpSpPr/>
            <p:nvPr/>
          </p:nvGrpSpPr>
          <p:grpSpPr>
            <a:xfrm>
              <a:off x="4445308" y="6317773"/>
              <a:ext cx="1001979" cy="170828"/>
              <a:chOff x="494630" y="3370081"/>
              <a:chExt cx="2023657" cy="482929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B0DD1EC7-15D1-4338-947A-26C0152CA8A3}"/>
                  </a:ext>
                </a:extLst>
              </p:cNvPr>
              <p:cNvSpPr/>
              <p:nvPr/>
            </p:nvSpPr>
            <p:spPr>
              <a:xfrm rot="10230999">
                <a:off x="494630" y="3495923"/>
                <a:ext cx="2023657" cy="268815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F7B0DE7-FCDB-417F-B20C-2453A9888DEC}"/>
                  </a:ext>
                </a:extLst>
              </p:cNvPr>
              <p:cNvSpPr/>
              <p:nvPr/>
            </p:nvSpPr>
            <p:spPr>
              <a:xfrm rot="11433743">
                <a:off x="494630" y="3503812"/>
                <a:ext cx="2023657" cy="253037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1E0DFCED-2630-471B-B4DA-8D959FB45B5A}"/>
                  </a:ext>
                </a:extLst>
              </p:cNvPr>
              <p:cNvSpPr/>
              <p:nvPr/>
            </p:nvSpPr>
            <p:spPr>
              <a:xfrm rot="12443631">
                <a:off x="823944" y="3377285"/>
                <a:ext cx="1402908" cy="475725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8429E29-288A-4DBA-B34D-F3F1073EA88B}"/>
                  </a:ext>
                </a:extLst>
              </p:cNvPr>
              <p:cNvSpPr/>
              <p:nvPr/>
            </p:nvSpPr>
            <p:spPr>
              <a:xfrm rot="19768130">
                <a:off x="833909" y="3370081"/>
                <a:ext cx="1336070" cy="475725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62">
                  <a:defRPr/>
                </a:pPr>
                <a:endParaRPr lang="en-GB" sz="16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15FFBB-0DB0-48EE-A2CA-4382DE602B3C}"/>
              </a:ext>
            </a:extLst>
          </p:cNvPr>
          <p:cNvGrpSpPr/>
          <p:nvPr/>
        </p:nvGrpSpPr>
        <p:grpSpPr>
          <a:xfrm>
            <a:off x="7931464" y="3228955"/>
            <a:ext cx="381555" cy="350109"/>
            <a:chOff x="3138538" y="3700325"/>
            <a:chExt cx="1085479" cy="1208946"/>
          </a:xfrm>
        </p:grpSpPr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C2BEF207-5E40-41CA-A3DF-52BD8F2A777C}"/>
                </a:ext>
              </a:extLst>
            </p:cNvPr>
            <p:cNvSpPr/>
            <p:nvPr/>
          </p:nvSpPr>
          <p:spPr>
            <a:xfrm>
              <a:off x="3438431" y="3700325"/>
              <a:ext cx="785586" cy="785584"/>
            </a:xfrm>
            <a:prstGeom prst="cube">
              <a:avLst>
                <a:gd name="adj" fmla="val 300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C186A4-45A6-44C5-8387-09FF7594D40B}"/>
                </a:ext>
              </a:extLst>
            </p:cNvPr>
            <p:cNvGrpSpPr/>
            <p:nvPr/>
          </p:nvGrpSpPr>
          <p:grpSpPr>
            <a:xfrm>
              <a:off x="3138538" y="3861826"/>
              <a:ext cx="960162" cy="1047445"/>
              <a:chOff x="2093565" y="2411388"/>
              <a:chExt cx="1584176" cy="1728192"/>
            </a:xfrm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D141A19F-4FDF-40DE-BB84-2B702B6AD203}"/>
                  </a:ext>
                </a:extLst>
              </p:cNvPr>
              <p:cNvSpPr/>
              <p:nvPr/>
            </p:nvSpPr>
            <p:spPr>
              <a:xfrm>
                <a:off x="2381597" y="2411388"/>
                <a:ext cx="1296144" cy="1296144"/>
              </a:xfrm>
              <a:prstGeom prst="cube">
                <a:avLst>
                  <a:gd name="adj" fmla="val 3006"/>
                </a:avLst>
              </a:prstGeom>
              <a:solidFill>
                <a:srgbClr val="92D050"/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1D438CF1-47A8-4368-B911-52E568FAAC66}"/>
                  </a:ext>
                </a:extLst>
              </p:cNvPr>
              <p:cNvSpPr/>
              <p:nvPr/>
            </p:nvSpPr>
            <p:spPr>
              <a:xfrm>
                <a:off x="2237581" y="2627412"/>
                <a:ext cx="1296144" cy="1296144"/>
              </a:xfrm>
              <a:prstGeom prst="cube">
                <a:avLst>
                  <a:gd name="adj" fmla="val 3496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4C73E7C8-0064-4C89-B913-D10DDD13F86F}"/>
                  </a:ext>
                </a:extLst>
              </p:cNvPr>
              <p:cNvSpPr/>
              <p:nvPr/>
            </p:nvSpPr>
            <p:spPr>
              <a:xfrm>
                <a:off x="2093565" y="2843436"/>
                <a:ext cx="1296144" cy="1296144"/>
              </a:xfrm>
              <a:prstGeom prst="cube">
                <a:avLst>
                  <a:gd name="adj" fmla="val 3496"/>
                </a:avLst>
              </a:prstGeom>
              <a:solidFill>
                <a:srgbClr val="F79646">
                  <a:lumMod val="60000"/>
                  <a:lumOff val="40000"/>
                </a:srgbClr>
              </a:solidFill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194365C-6797-4BAA-B699-BF4AF1278CF4}"/>
              </a:ext>
            </a:extLst>
          </p:cNvPr>
          <p:cNvSpPr/>
          <p:nvPr/>
        </p:nvSpPr>
        <p:spPr>
          <a:xfrm>
            <a:off x="73458" y="5388550"/>
            <a:ext cx="393542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6" indent="-285726" defTabSz="45716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What are the effects of peri-urban development on climate risk? </a:t>
            </a:r>
          </a:p>
          <a:p>
            <a:pPr marL="285726" indent="-285726" defTabSz="45716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What are the effects of climate hazard &amp; exposure on the peri-urban areas? </a:t>
            </a:r>
          </a:p>
          <a:p>
            <a:pPr marL="285726" indent="-285726" defTabSz="45716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How to mitigate &amp; adapt to climate impacts &amp; increase resilience of peri-urban development?</a:t>
            </a:r>
          </a:p>
          <a:p>
            <a:pPr marL="285726" indent="-285726" defTabSz="45716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prstClr val="black"/>
                </a:solidFill>
              </a:rPr>
              <a:t>(each question is explored for a range of local cases,  with a global overview) </a:t>
            </a:r>
          </a:p>
          <a:p>
            <a:pPr marL="285726" indent="-285726" defTabSz="45716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03A751F-D0D8-4E80-9DBB-3586CFD529B5}"/>
              </a:ext>
            </a:extLst>
          </p:cNvPr>
          <p:cNvSpPr/>
          <p:nvPr/>
        </p:nvSpPr>
        <p:spPr>
          <a:xfrm>
            <a:off x="-9489" y="4838290"/>
            <a:ext cx="3935424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i="1" kern="0" dirty="0">
                <a:solidFill>
                  <a:srgbClr val="000000"/>
                </a:solidFill>
              </a:rPr>
              <a:t>RESEARCH QUESTIONS</a:t>
            </a:r>
            <a:endParaRPr lang="en-GB" b="1" i="1" kern="0" dirty="0">
              <a:solidFill>
                <a:prstClr val="black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F9012BE-6BDB-434F-8CF3-211281E779E8}"/>
              </a:ext>
            </a:extLst>
          </p:cNvPr>
          <p:cNvSpPr/>
          <p:nvPr/>
        </p:nvSpPr>
        <p:spPr>
          <a:xfrm>
            <a:off x="5203152" y="4760642"/>
            <a:ext cx="4015877" cy="23688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457162">
              <a:spcBef>
                <a:spcPts val="500"/>
              </a:spcBef>
            </a:pP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14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Peri-cene</a:t>
            </a: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build </a:t>
            </a:r>
            <a:r>
              <a:rPr lang="en-GB" sz="14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strategic policy</a:t>
            </a:r>
          </a:p>
          <a:p>
            <a:pPr defTabSz="457162">
              <a:spcBef>
                <a:spcPts val="500"/>
              </a:spcBef>
            </a:pPr>
            <a:r>
              <a:rPr lang="en-GB" sz="14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 intelligence</a:t>
            </a: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four main sectors:</a:t>
            </a:r>
          </a:p>
          <a:p>
            <a:pPr marL="342871" indent="-342871" defTabSz="457162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580" algn="l"/>
              </a:tabLst>
            </a:pP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Urban-rural-environment planning, (mainly public sector); </a:t>
            </a:r>
          </a:p>
          <a:p>
            <a:pPr marL="342871" indent="-342871" defTabSz="45716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580" algn="l"/>
              </a:tabLst>
            </a:pP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Finance &amp; real estate, (mainly corporate);</a:t>
            </a:r>
          </a:p>
          <a:p>
            <a:pPr marL="342871" indent="-342871" defTabSz="45716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580" algn="l"/>
              </a:tabLst>
            </a:pP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Social &amp; community enterprise, (civic sector);</a:t>
            </a:r>
          </a:p>
          <a:p>
            <a:pPr marL="342871" indent="-342871" defTabSz="457162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580" algn="l"/>
              </a:tabLst>
            </a:pP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Resource management &amp; infrastructure, (various).  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F4BE9C3-1C95-4E50-B4CB-4AAC70DEA3AF}"/>
              </a:ext>
            </a:extLst>
          </p:cNvPr>
          <p:cNvSpPr/>
          <p:nvPr/>
        </p:nvSpPr>
        <p:spPr>
          <a:xfrm>
            <a:off x="5602516" y="4344706"/>
            <a:ext cx="35326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i="1" kern="0" dirty="0">
                <a:solidFill>
                  <a:srgbClr val="000000"/>
                </a:solidFill>
              </a:rPr>
              <a:t>       RESULTS &amp; APPLICATIONS</a:t>
            </a:r>
            <a:endParaRPr lang="en-GB" b="1" i="1" kern="0" dirty="0">
              <a:solidFill>
                <a:prstClr val="black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4C005BD-D10E-42E6-B0A1-A569D6F242B8}"/>
              </a:ext>
            </a:extLst>
          </p:cNvPr>
          <p:cNvSpPr txBox="1"/>
          <p:nvPr/>
        </p:nvSpPr>
        <p:spPr>
          <a:xfrm>
            <a:off x="22945" y="3475098"/>
            <a:ext cx="33394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2">
              <a:spcAft>
                <a:spcPts val="600"/>
              </a:spcAft>
              <a:defRPr/>
            </a:pPr>
            <a:r>
              <a:rPr lang="en-GB" sz="1400" i="1" dirty="0">
                <a:solidFill>
                  <a:prstClr val="black"/>
                </a:solidFill>
              </a:rPr>
              <a:t>With 2 degrees of climate change &amp; current rates of </a:t>
            </a:r>
            <a:r>
              <a:rPr lang="en-GB" sz="1400" i="1" dirty="0" err="1">
                <a:solidFill>
                  <a:prstClr val="black"/>
                </a:solidFill>
              </a:rPr>
              <a:t>peri</a:t>
            </a:r>
            <a:r>
              <a:rPr lang="en-GB" sz="1400" i="1" dirty="0">
                <a:solidFill>
                  <a:prstClr val="black"/>
                </a:solidFill>
              </a:rPr>
              <a:t>-urbanisation</a:t>
            </a:r>
            <a:r>
              <a:rPr lang="en-GB" sz="1400" i="1" dirty="0">
                <a:solidFill>
                  <a:prstClr val="black"/>
                </a:solidFill>
              </a:rPr>
              <a:t>, by 2040: </a:t>
            </a:r>
          </a:p>
          <a:p>
            <a:pPr marL="285726" indent="-285726" defTabSz="45716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prstClr val="black"/>
                </a:solidFill>
              </a:rPr>
              <a:t>1.2 billion livelihoods are at risk</a:t>
            </a:r>
          </a:p>
          <a:p>
            <a:pPr marL="285726" indent="-285726" defTabSz="45716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prstClr val="black"/>
                </a:solidFill>
              </a:rPr>
              <a:t>$14tn of urban assets are at risk</a:t>
            </a:r>
          </a:p>
          <a:p>
            <a:pPr marL="285726" indent="-285726" defTabSz="457162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400" i="1" dirty="0">
              <a:solidFill>
                <a:prstClr val="black"/>
              </a:solidFill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71E7ABB3-B772-4B74-BBB1-A5015BD73F9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 r="3959" b="2711"/>
          <a:stretch/>
        </p:blipFill>
        <p:spPr bwMode="auto">
          <a:xfrm>
            <a:off x="3341341" y="3080487"/>
            <a:ext cx="2818160" cy="267146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6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AA1C43E-BF81-4E55-9DCE-284600DFB8AE}"/>
              </a:ext>
            </a:extLst>
          </p:cNvPr>
          <p:cNvSpPr/>
          <p:nvPr/>
        </p:nvSpPr>
        <p:spPr>
          <a:xfrm>
            <a:off x="36517" y="970510"/>
            <a:ext cx="9100199" cy="6283161"/>
          </a:xfrm>
          <a:prstGeom prst="rect">
            <a:avLst/>
          </a:prstGeom>
          <a:gradFill flip="none" rotWithShape="1">
            <a:gsLst>
              <a:gs pos="55000">
                <a:sysClr val="window" lastClr="FFFFFF"/>
              </a:gs>
              <a:gs pos="100000">
                <a:srgbClr val="4F81BD">
                  <a:lumMod val="40000"/>
                  <a:lumOff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prstClr val="white"/>
              </a:solidFill>
              <a:latin typeface="Comic Neue" pitchFamily="2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B24FED68-48DB-41D7-804D-42D14B5FF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" t="6884" r="33452" b="25362"/>
          <a:stretch/>
        </p:blipFill>
        <p:spPr>
          <a:xfrm rot="16200000">
            <a:off x="2474321" y="706257"/>
            <a:ext cx="4628753" cy="6985095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94" name="AutoShape 11">
            <a:extLst>
              <a:ext uri="{FF2B5EF4-FFF2-40B4-BE49-F238E27FC236}">
                <a16:creationId xmlns:a16="http://schemas.microsoft.com/office/drawing/2014/main" id="{C9B63B50-7E00-4688-B8DF-209216DC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686" y="5790155"/>
            <a:ext cx="2770227" cy="925568"/>
          </a:xfrm>
          <a:prstGeom prst="wedgeRoundRectCallout">
            <a:avLst>
              <a:gd name="adj1" fmla="val -15204"/>
              <a:gd name="adj2" fmla="val -70890"/>
              <a:gd name="adj3" fmla="val 16667"/>
            </a:avLst>
          </a:prstGeom>
          <a:solidFill>
            <a:srgbClr val="1F497D">
              <a:lumMod val="60000"/>
              <a:lumOff val="4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kern="0" dirty="0">
                <a:solidFill>
                  <a:prstClr val="black"/>
                </a:solidFill>
                <a:latin typeface="Comic Neue" pitchFamily="2" charset="0"/>
              </a:rPr>
              <a:t>4) </a:t>
            </a:r>
            <a:r>
              <a:rPr lang="en-GB" altLang="en-US" sz="1600" b="1" kern="0" dirty="0">
                <a:solidFill>
                  <a:prstClr val="black"/>
                </a:solidFill>
                <a:latin typeface="Comic Neue" pitchFamily="2" charset="0"/>
              </a:rPr>
              <a:t>‘STRATEGY MAPPING’: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we converge back to practical plans, policies, actions. </a:t>
            </a:r>
          </a:p>
        </p:txBody>
      </p:sp>
      <p:sp>
        <p:nvSpPr>
          <p:cNvPr id="95" name="AutoShape 11">
            <a:extLst>
              <a:ext uri="{FF2B5EF4-FFF2-40B4-BE49-F238E27FC236}">
                <a16:creationId xmlns:a16="http://schemas.microsoft.com/office/drawing/2014/main" id="{6855E956-F80F-4C0A-91D8-BD8D0450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649" y="2671433"/>
            <a:ext cx="711728" cy="652727"/>
          </a:xfrm>
          <a:prstGeom prst="wedgeRoundRectCallout">
            <a:avLst>
              <a:gd name="adj1" fmla="val -65863"/>
              <a:gd name="adj2" fmla="val -16919"/>
              <a:gd name="adj3" fmla="val 16667"/>
            </a:avLst>
          </a:prstGeom>
          <a:solidFill>
            <a:srgbClr val="1F497D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99" i="1" kern="0" dirty="0">
                <a:solidFill>
                  <a:prstClr val="black"/>
                </a:solidFill>
                <a:latin typeface="Comic Neue" pitchFamily="2" charset="0"/>
              </a:rPr>
              <a:t>(Include  visual thinking)</a:t>
            </a:r>
          </a:p>
        </p:txBody>
      </p:sp>
      <p:sp>
        <p:nvSpPr>
          <p:cNvPr id="96" name="AutoShape 11">
            <a:extLst>
              <a:ext uri="{FF2B5EF4-FFF2-40B4-BE49-F238E27FC236}">
                <a16:creationId xmlns:a16="http://schemas.microsoft.com/office/drawing/2014/main" id="{6C7E183B-E4F8-4EA2-AD0D-0DB625DC9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93" y="5768116"/>
            <a:ext cx="1601841" cy="993671"/>
          </a:xfrm>
          <a:prstGeom prst="wedgeRoundRectCallout">
            <a:avLst>
              <a:gd name="adj1" fmla="val -21056"/>
              <a:gd name="adj2" fmla="val -64137"/>
              <a:gd name="adj3" fmla="val 16667"/>
            </a:avLst>
          </a:prstGeom>
          <a:solidFill>
            <a:srgbClr val="1F497D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Finally - go around the cycle again - or take it out to the world</a:t>
            </a:r>
          </a:p>
        </p:txBody>
      </p:sp>
      <p:sp>
        <p:nvSpPr>
          <p:cNvPr id="97" name="Down Arrow 23">
            <a:extLst>
              <a:ext uri="{FF2B5EF4-FFF2-40B4-BE49-F238E27FC236}">
                <a16:creationId xmlns:a16="http://schemas.microsoft.com/office/drawing/2014/main" id="{67F6D255-BAD1-4935-AA3F-EEA44C09DA3B}"/>
              </a:ext>
            </a:extLst>
          </p:cNvPr>
          <p:cNvSpPr/>
          <p:nvPr/>
        </p:nvSpPr>
        <p:spPr>
          <a:xfrm rot="16200000">
            <a:off x="1486432" y="1677517"/>
            <a:ext cx="678563" cy="463047"/>
          </a:xfrm>
          <a:prstGeom prst="downArrow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GB" sz="1400" kern="0">
              <a:solidFill>
                <a:prstClr val="white"/>
              </a:solidFill>
              <a:latin typeface="Comic Neue" pitchFamily="2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E0CDBBC-817C-4743-990E-20D41D1D6AA7}"/>
              </a:ext>
            </a:extLst>
          </p:cNvPr>
          <p:cNvSpPr/>
          <p:nvPr/>
        </p:nvSpPr>
        <p:spPr>
          <a:xfrm>
            <a:off x="4957124" y="1810876"/>
            <a:ext cx="144524" cy="42834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3F37068-FBC9-4D6C-86E5-F21612B7171F}"/>
              </a:ext>
            </a:extLst>
          </p:cNvPr>
          <p:cNvSpPr/>
          <p:nvPr/>
        </p:nvSpPr>
        <p:spPr>
          <a:xfrm rot="5400000">
            <a:off x="4964563" y="1297794"/>
            <a:ext cx="171775" cy="644947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Down Arrow 16">
            <a:extLst>
              <a:ext uri="{FF2B5EF4-FFF2-40B4-BE49-F238E27FC236}">
                <a16:creationId xmlns:a16="http://schemas.microsoft.com/office/drawing/2014/main" id="{E9B8AC24-CF21-46EB-A0B1-3FFBFF2BBFBA}"/>
              </a:ext>
            </a:extLst>
          </p:cNvPr>
          <p:cNvSpPr/>
          <p:nvPr/>
        </p:nvSpPr>
        <p:spPr>
          <a:xfrm rot="5400000">
            <a:off x="-200426" y="6112192"/>
            <a:ext cx="880146" cy="318668"/>
          </a:xfrm>
          <a:prstGeom prst="downArrow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GB" sz="1400" kern="0">
              <a:solidFill>
                <a:prstClr val="white"/>
              </a:solidFill>
              <a:latin typeface="Comic Neue" pitchFamily="2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2FA8623-A75C-4432-A76D-07C6422DDFAC}"/>
              </a:ext>
            </a:extLst>
          </p:cNvPr>
          <p:cNvGrpSpPr/>
          <p:nvPr/>
        </p:nvGrpSpPr>
        <p:grpSpPr>
          <a:xfrm>
            <a:off x="3791268" y="3900646"/>
            <a:ext cx="2487154" cy="1268820"/>
            <a:chOff x="-1322152" y="4322872"/>
            <a:chExt cx="2253238" cy="1149488"/>
          </a:xfrm>
        </p:grpSpPr>
        <p:sp>
          <p:nvSpPr>
            <p:cNvPr id="102" name="Flowchart: Decision 101">
              <a:extLst>
                <a:ext uri="{FF2B5EF4-FFF2-40B4-BE49-F238E27FC236}">
                  <a16:creationId xmlns:a16="http://schemas.microsoft.com/office/drawing/2014/main" id="{791FAA4B-D13A-431E-BE78-3E89272DC0AF}"/>
                </a:ext>
              </a:extLst>
            </p:cNvPr>
            <p:cNvSpPr/>
            <p:nvPr/>
          </p:nvSpPr>
          <p:spPr>
            <a:xfrm flipH="1">
              <a:off x="-1322152" y="4322872"/>
              <a:ext cx="2253238" cy="1149488"/>
            </a:xfrm>
            <a:prstGeom prst="flowChartDecision">
              <a:avLst/>
            </a:prstGeom>
            <a:solidFill>
              <a:srgbClr val="FFCC66"/>
            </a:solidFill>
            <a:ln w="127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GB" sz="1199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lowchart: Decision 3">
              <a:extLst>
                <a:ext uri="{FF2B5EF4-FFF2-40B4-BE49-F238E27FC236}">
                  <a16:creationId xmlns:a16="http://schemas.microsoft.com/office/drawing/2014/main" id="{71635A54-B681-4C12-BCE4-1E0FEC73FAC8}"/>
                </a:ext>
              </a:extLst>
            </p:cNvPr>
            <p:cNvSpPr/>
            <p:nvPr/>
          </p:nvSpPr>
          <p:spPr>
            <a:xfrm>
              <a:off x="-156934" y="4492936"/>
              <a:ext cx="320679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D</a:t>
              </a:r>
            </a:p>
          </p:txBody>
        </p:sp>
        <p:sp>
          <p:nvSpPr>
            <p:cNvPr id="104" name="Flowchart: Decision 103">
              <a:extLst>
                <a:ext uri="{FF2B5EF4-FFF2-40B4-BE49-F238E27FC236}">
                  <a16:creationId xmlns:a16="http://schemas.microsoft.com/office/drawing/2014/main" id="{589620A1-2F0F-4F90-B29A-E48159D6965E}"/>
                </a:ext>
              </a:extLst>
            </p:cNvPr>
            <p:cNvSpPr/>
            <p:nvPr/>
          </p:nvSpPr>
          <p:spPr>
            <a:xfrm>
              <a:off x="26311" y="4596000"/>
              <a:ext cx="320679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E</a:t>
              </a:r>
            </a:p>
          </p:txBody>
        </p:sp>
        <p:sp>
          <p:nvSpPr>
            <p:cNvPr id="105" name="Flowchart: Decision 104">
              <a:extLst>
                <a:ext uri="{FF2B5EF4-FFF2-40B4-BE49-F238E27FC236}">
                  <a16:creationId xmlns:a16="http://schemas.microsoft.com/office/drawing/2014/main" id="{C0F20D9F-EAF9-4B31-958D-035E5D0C80EA}"/>
                </a:ext>
              </a:extLst>
            </p:cNvPr>
            <p:cNvSpPr/>
            <p:nvPr/>
          </p:nvSpPr>
          <p:spPr>
            <a:xfrm>
              <a:off x="209557" y="4699067"/>
              <a:ext cx="320679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106" name="Flowchart: Decision 105">
              <a:extLst>
                <a:ext uri="{FF2B5EF4-FFF2-40B4-BE49-F238E27FC236}">
                  <a16:creationId xmlns:a16="http://schemas.microsoft.com/office/drawing/2014/main" id="{777C04D3-0A3C-4D01-9DEE-25297FD62082}"/>
                </a:ext>
              </a:extLst>
            </p:cNvPr>
            <p:cNvSpPr/>
            <p:nvPr/>
          </p:nvSpPr>
          <p:spPr>
            <a:xfrm>
              <a:off x="-912821" y="4923572"/>
              <a:ext cx="320679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C0504D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C0504D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C0504D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L</a:t>
              </a:r>
            </a:p>
          </p:txBody>
        </p:sp>
        <p:sp>
          <p:nvSpPr>
            <p:cNvPr id="107" name="Flowchart: Decision 106">
              <a:extLst>
                <a:ext uri="{FF2B5EF4-FFF2-40B4-BE49-F238E27FC236}">
                  <a16:creationId xmlns:a16="http://schemas.microsoft.com/office/drawing/2014/main" id="{2F298C21-9C8C-48F1-BC34-FAB8066E881F}"/>
                </a:ext>
              </a:extLst>
            </p:cNvPr>
            <p:cNvSpPr/>
            <p:nvPr/>
          </p:nvSpPr>
          <p:spPr>
            <a:xfrm>
              <a:off x="-729576" y="5026636"/>
              <a:ext cx="320679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C0504D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C0504D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C0504D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K</a:t>
              </a:r>
            </a:p>
          </p:txBody>
        </p:sp>
        <p:sp>
          <p:nvSpPr>
            <p:cNvPr id="108" name="Flowchart: Decision 107">
              <a:extLst>
                <a:ext uri="{FF2B5EF4-FFF2-40B4-BE49-F238E27FC236}">
                  <a16:creationId xmlns:a16="http://schemas.microsoft.com/office/drawing/2014/main" id="{7D23C5AF-14B4-4566-BD54-94217DD13385}"/>
                </a:ext>
              </a:extLst>
            </p:cNvPr>
            <p:cNvSpPr/>
            <p:nvPr/>
          </p:nvSpPr>
          <p:spPr>
            <a:xfrm>
              <a:off x="-546331" y="5129702"/>
              <a:ext cx="320679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C0504D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C0504D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C0504D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J</a:t>
              </a:r>
            </a:p>
          </p:txBody>
        </p:sp>
        <p:sp>
          <p:nvSpPr>
            <p:cNvPr id="109" name="Flowchart: Decision 108">
              <a:extLst>
                <a:ext uri="{FF2B5EF4-FFF2-40B4-BE49-F238E27FC236}">
                  <a16:creationId xmlns:a16="http://schemas.microsoft.com/office/drawing/2014/main" id="{B715CCA7-B594-4A5A-BE15-D03E20226D28}"/>
                </a:ext>
              </a:extLst>
            </p:cNvPr>
            <p:cNvSpPr/>
            <p:nvPr/>
          </p:nvSpPr>
          <p:spPr>
            <a:xfrm flipH="1">
              <a:off x="193523" y="4923572"/>
              <a:ext cx="336714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1F497D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1F497D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1F497D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G</a:t>
              </a:r>
            </a:p>
          </p:txBody>
        </p:sp>
        <p:sp>
          <p:nvSpPr>
            <p:cNvPr id="110" name="Flowchart: Decision 109">
              <a:extLst>
                <a:ext uri="{FF2B5EF4-FFF2-40B4-BE49-F238E27FC236}">
                  <a16:creationId xmlns:a16="http://schemas.microsoft.com/office/drawing/2014/main" id="{43CF96EA-59AE-464B-AEA6-CC0A8AC25B06}"/>
                </a:ext>
              </a:extLst>
            </p:cNvPr>
            <p:cNvSpPr/>
            <p:nvPr/>
          </p:nvSpPr>
          <p:spPr>
            <a:xfrm flipH="1">
              <a:off x="1115" y="5026636"/>
              <a:ext cx="336714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1F497D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1F497D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1F497D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H</a:t>
              </a:r>
            </a:p>
          </p:txBody>
        </p:sp>
        <p:sp>
          <p:nvSpPr>
            <p:cNvPr id="111" name="Flowchart: Decision 110">
              <a:extLst>
                <a:ext uri="{FF2B5EF4-FFF2-40B4-BE49-F238E27FC236}">
                  <a16:creationId xmlns:a16="http://schemas.microsoft.com/office/drawing/2014/main" id="{D1CF0F4A-D78E-4BA1-8911-18A7C1FF568A}"/>
                </a:ext>
              </a:extLst>
            </p:cNvPr>
            <p:cNvSpPr/>
            <p:nvPr/>
          </p:nvSpPr>
          <p:spPr>
            <a:xfrm flipH="1">
              <a:off x="-191292" y="5129702"/>
              <a:ext cx="336714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1F497D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1F497D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1F497D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I</a:t>
              </a:r>
            </a:p>
          </p:txBody>
        </p:sp>
        <p:sp>
          <p:nvSpPr>
            <p:cNvPr id="112" name="Flowchart: Decision 111">
              <a:extLst>
                <a:ext uri="{FF2B5EF4-FFF2-40B4-BE49-F238E27FC236}">
                  <a16:creationId xmlns:a16="http://schemas.microsoft.com/office/drawing/2014/main" id="{8A9EC80B-DEF6-4DA4-A532-AF70E72923A4}"/>
                </a:ext>
              </a:extLst>
            </p:cNvPr>
            <p:cNvSpPr/>
            <p:nvPr/>
          </p:nvSpPr>
          <p:spPr>
            <a:xfrm flipH="1">
              <a:off x="-528007" y="4492936"/>
              <a:ext cx="336714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113" name="Flowchart: Decision 112">
              <a:extLst>
                <a:ext uri="{FF2B5EF4-FFF2-40B4-BE49-F238E27FC236}">
                  <a16:creationId xmlns:a16="http://schemas.microsoft.com/office/drawing/2014/main" id="{B553AAB4-B379-4398-8952-91EDFB335B83}"/>
                </a:ext>
              </a:extLst>
            </p:cNvPr>
            <p:cNvSpPr/>
            <p:nvPr/>
          </p:nvSpPr>
          <p:spPr>
            <a:xfrm flipH="1">
              <a:off x="-720414" y="4596000"/>
              <a:ext cx="336714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  <p:sp>
          <p:nvSpPr>
            <p:cNvPr id="114" name="Flowchart: Decision 113">
              <a:extLst>
                <a:ext uri="{FF2B5EF4-FFF2-40B4-BE49-F238E27FC236}">
                  <a16:creationId xmlns:a16="http://schemas.microsoft.com/office/drawing/2014/main" id="{BAD26E07-D182-40FA-8093-B9DD1B2DD074}"/>
                </a:ext>
              </a:extLst>
            </p:cNvPr>
            <p:cNvSpPr/>
            <p:nvPr/>
          </p:nvSpPr>
          <p:spPr>
            <a:xfrm flipH="1">
              <a:off x="-912821" y="4699067"/>
              <a:ext cx="336714" cy="171775"/>
            </a:xfrm>
            <a:prstGeom prst="flowChartDecision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90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199" b="1" kern="0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3BCCE5-E314-4321-BE8D-DF2E3343630F}"/>
                </a:ext>
              </a:extLst>
            </p:cNvPr>
            <p:cNvGrpSpPr/>
            <p:nvPr/>
          </p:nvGrpSpPr>
          <p:grpSpPr>
            <a:xfrm>
              <a:off x="-501504" y="4726989"/>
              <a:ext cx="609039" cy="315259"/>
              <a:chOff x="2992421" y="3643515"/>
              <a:chExt cx="444382" cy="4350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893ED9BC-FA94-47C8-ACC2-95DCD79C2252}"/>
                  </a:ext>
                </a:extLst>
              </p:cNvPr>
              <p:cNvSpPr/>
              <p:nvPr/>
            </p:nvSpPr>
            <p:spPr>
              <a:xfrm rot="16200000">
                <a:off x="3020190" y="3659463"/>
                <a:ext cx="403346" cy="429880"/>
              </a:xfrm>
              <a:prstGeom prst="arc">
                <a:avLst>
                  <a:gd name="adj1" fmla="val 16552262"/>
                  <a:gd name="adj2" fmla="val 21301179"/>
                </a:avLst>
              </a:prstGeom>
              <a:noFill/>
              <a:ln w="38100" cap="flat" cmpd="sng" algn="ctr">
                <a:solidFill>
                  <a:srgbClr val="4F81BD">
                    <a:lumMod val="7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199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Arc 116">
                <a:extLst>
                  <a:ext uri="{FF2B5EF4-FFF2-40B4-BE49-F238E27FC236}">
                    <a16:creationId xmlns:a16="http://schemas.microsoft.com/office/drawing/2014/main" id="{0B71BFBE-9FBB-4DAB-88FD-F14A7216725A}"/>
                  </a:ext>
                </a:extLst>
              </p:cNvPr>
              <p:cNvSpPr/>
              <p:nvPr/>
            </p:nvSpPr>
            <p:spPr>
              <a:xfrm rot="16200000">
                <a:off x="3005688" y="3659253"/>
                <a:ext cx="403346" cy="429880"/>
              </a:xfrm>
              <a:prstGeom prst="arc">
                <a:avLst>
                  <a:gd name="adj1" fmla="val 482639"/>
                  <a:gd name="adj2" fmla="val 5378670"/>
                </a:avLst>
              </a:prstGeom>
              <a:noFill/>
              <a:ln w="38100" cap="flat" cmpd="sng" algn="ctr">
                <a:solidFill>
                  <a:srgbClr val="4F81BD">
                    <a:lumMod val="7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199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A2AAB6FE-C40F-4FB0-BA70-7954DF78546D}"/>
                  </a:ext>
                </a:extLst>
              </p:cNvPr>
              <p:cNvSpPr/>
              <p:nvPr/>
            </p:nvSpPr>
            <p:spPr>
              <a:xfrm>
                <a:off x="3018954" y="3643515"/>
                <a:ext cx="403346" cy="429879"/>
              </a:xfrm>
              <a:prstGeom prst="arc">
                <a:avLst>
                  <a:gd name="adj1" fmla="val 482639"/>
                  <a:gd name="adj2" fmla="val 5378670"/>
                </a:avLst>
              </a:prstGeom>
              <a:noFill/>
              <a:ln w="38100" cap="flat" cmpd="sng" algn="ctr">
                <a:solidFill>
                  <a:srgbClr val="4F81BD">
                    <a:lumMod val="7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199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id="{40D3DC39-AB7F-4053-AEE0-BFD52964C5ED}"/>
                  </a:ext>
                </a:extLst>
              </p:cNvPr>
              <p:cNvSpPr/>
              <p:nvPr/>
            </p:nvSpPr>
            <p:spPr>
              <a:xfrm rot="5400000">
                <a:off x="3016239" y="3661968"/>
                <a:ext cx="403346" cy="429880"/>
              </a:xfrm>
              <a:prstGeom prst="arc">
                <a:avLst>
                  <a:gd name="adj1" fmla="val 482639"/>
                  <a:gd name="adj2" fmla="val 5378670"/>
                </a:avLst>
              </a:prstGeom>
              <a:noFill/>
              <a:ln w="38100" cap="flat" cmpd="sng" algn="ctr">
                <a:solidFill>
                  <a:srgbClr val="4F81BD">
                    <a:lumMod val="7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199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B3574019-E167-457A-A987-B76C053022A3}"/>
              </a:ext>
            </a:extLst>
          </p:cNvPr>
          <p:cNvSpPr txBox="1"/>
          <p:nvPr/>
        </p:nvSpPr>
        <p:spPr>
          <a:xfrm>
            <a:off x="1198624" y="575842"/>
            <a:ext cx="729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i="1" kern="0" dirty="0">
                <a:solidFill>
                  <a:prstClr val="black"/>
                </a:solidFill>
              </a:rPr>
              <a:t>Using the Synergistic Toolkit in workshop dialogue, enquiries or research programs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8D17117-8F58-4091-9A1A-DDFC637811AA}"/>
              </a:ext>
            </a:extLst>
          </p:cNvPr>
          <p:cNvGrpSpPr/>
          <p:nvPr/>
        </p:nvGrpSpPr>
        <p:grpSpPr>
          <a:xfrm>
            <a:off x="1080120" y="1702927"/>
            <a:ext cx="7525668" cy="4655421"/>
            <a:chOff x="5212263" y="548680"/>
            <a:chExt cx="3669917" cy="21414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4634A9B-A2D7-47F2-8225-935532B4651E}"/>
                </a:ext>
              </a:extLst>
            </p:cNvPr>
            <p:cNvGrpSpPr/>
            <p:nvPr/>
          </p:nvGrpSpPr>
          <p:grpSpPr>
            <a:xfrm>
              <a:off x="5212263" y="557486"/>
              <a:ext cx="3662108" cy="2132616"/>
              <a:chOff x="1259632" y="1844824"/>
              <a:chExt cx="4402788" cy="2085180"/>
            </a:xfrm>
          </p:grpSpPr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1114A94D-C757-4D5E-9F10-53D9F4DB3C9E}"/>
                  </a:ext>
                </a:extLst>
              </p:cNvPr>
              <p:cNvSpPr/>
              <p:nvPr/>
            </p:nvSpPr>
            <p:spPr>
              <a:xfrm>
                <a:off x="1259632" y="1844824"/>
                <a:ext cx="4402788" cy="2085180"/>
              </a:xfrm>
              <a:prstGeom prst="arc">
                <a:avLst>
                  <a:gd name="adj1" fmla="val 15986159"/>
                  <a:gd name="adj2" fmla="val 18573465"/>
                </a:avLst>
              </a:prstGeom>
              <a:noFill/>
              <a:ln w="1524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kern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E896E55-A3CF-4B91-96C4-E591C9826880}"/>
                  </a:ext>
                </a:extLst>
              </p:cNvPr>
              <p:cNvGrpSpPr/>
              <p:nvPr/>
            </p:nvGrpSpPr>
            <p:grpSpPr>
              <a:xfrm rot="10800000">
                <a:off x="1259632" y="1844824"/>
                <a:ext cx="4402788" cy="2085180"/>
                <a:chOff x="1259632" y="1844824"/>
                <a:chExt cx="4402788" cy="2085180"/>
              </a:xfrm>
            </p:grpSpPr>
            <p:sp>
              <p:nvSpPr>
                <p:cNvPr id="126" name="Arc 125">
                  <a:extLst>
                    <a:ext uri="{FF2B5EF4-FFF2-40B4-BE49-F238E27FC236}">
                      <a16:creationId xmlns:a16="http://schemas.microsoft.com/office/drawing/2014/main" id="{F6D2556C-A2F4-47F6-B778-55A49B7D66D6}"/>
                    </a:ext>
                  </a:extLst>
                </p:cNvPr>
                <p:cNvSpPr/>
                <p:nvPr/>
              </p:nvSpPr>
              <p:spPr>
                <a:xfrm>
                  <a:off x="1259632" y="1844824"/>
                  <a:ext cx="4402788" cy="2085180"/>
                </a:xfrm>
                <a:prstGeom prst="arc">
                  <a:avLst>
                    <a:gd name="adj1" fmla="val 9060653"/>
                    <a:gd name="adj2" fmla="val 12705788"/>
                  </a:avLst>
                </a:prstGeom>
                <a:noFill/>
                <a:ln w="1524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Arc 126">
                  <a:extLst>
                    <a:ext uri="{FF2B5EF4-FFF2-40B4-BE49-F238E27FC236}">
                      <a16:creationId xmlns:a16="http://schemas.microsoft.com/office/drawing/2014/main" id="{50838A5F-57E8-460A-9BE6-A1950AC38458}"/>
                    </a:ext>
                  </a:extLst>
                </p:cNvPr>
                <p:cNvSpPr/>
                <p:nvPr/>
              </p:nvSpPr>
              <p:spPr>
                <a:xfrm>
                  <a:off x="1259632" y="1844824"/>
                  <a:ext cx="4402788" cy="2085180"/>
                </a:xfrm>
                <a:prstGeom prst="arc">
                  <a:avLst>
                    <a:gd name="adj1" fmla="val 14218236"/>
                    <a:gd name="adj2" fmla="val 15893560"/>
                  </a:avLst>
                </a:prstGeom>
                <a:noFill/>
                <a:ln w="1524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58132BC7-36C1-4A01-AE15-FB8248AF8F38}"/>
                </a:ext>
              </a:extLst>
            </p:cNvPr>
            <p:cNvSpPr/>
            <p:nvPr/>
          </p:nvSpPr>
          <p:spPr>
            <a:xfrm>
              <a:off x="5220072" y="548680"/>
              <a:ext cx="3662108" cy="2132616"/>
            </a:xfrm>
            <a:prstGeom prst="arc">
              <a:avLst>
                <a:gd name="adj1" fmla="val 8427123"/>
                <a:gd name="adj2" fmla="val 12446368"/>
              </a:avLst>
            </a:prstGeom>
            <a:noFill/>
            <a:ln w="152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8" name="AutoShape 11">
            <a:extLst>
              <a:ext uri="{FF2B5EF4-FFF2-40B4-BE49-F238E27FC236}">
                <a16:creationId xmlns:a16="http://schemas.microsoft.com/office/drawing/2014/main" id="{0F91B7FA-FF0D-4B34-AAB7-8771FDA8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422" y="5589244"/>
            <a:ext cx="2866594" cy="1163931"/>
          </a:xfrm>
          <a:prstGeom prst="wedgeRoundRectCallout">
            <a:avLst>
              <a:gd name="adj1" fmla="val -33907"/>
              <a:gd name="adj2" fmla="val -72088"/>
              <a:gd name="adj3" fmla="val 16667"/>
            </a:avLst>
          </a:prstGeom>
          <a:solidFill>
            <a:srgbClr val="92D05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kern="0" dirty="0">
                <a:solidFill>
                  <a:prstClr val="black"/>
                </a:solidFill>
                <a:latin typeface="Comic Neue" pitchFamily="2" charset="0"/>
              </a:rPr>
              <a:t>3) </a:t>
            </a:r>
            <a:r>
              <a:rPr lang="en-GB" altLang="en-US" sz="1600" kern="0" dirty="0">
                <a:solidFill>
                  <a:prstClr val="black"/>
                </a:solidFill>
                <a:latin typeface="Comic Neue" pitchFamily="2" charset="0"/>
              </a:rPr>
              <a:t>‘</a:t>
            </a:r>
            <a:r>
              <a:rPr lang="en-GB" altLang="en-US" sz="1600" b="1" kern="0" dirty="0">
                <a:solidFill>
                  <a:prstClr val="black"/>
                </a:solidFill>
                <a:latin typeface="Comic Neue" pitchFamily="2" charset="0"/>
              </a:rPr>
              <a:t>SYNERGY MAPPING</a:t>
            </a:r>
            <a:r>
              <a:rPr lang="en-GB" altLang="en-US" sz="1600" kern="0" dirty="0">
                <a:solidFill>
                  <a:prstClr val="black"/>
                </a:solidFill>
                <a:latin typeface="Comic Neue" pitchFamily="2" charset="0"/>
              </a:rPr>
              <a:t>’ – </a:t>
            </a:r>
          </a:p>
          <a:p>
            <a:pPr algn="ctr" eaLnBrk="1" hangingPunct="1">
              <a:defRPr/>
            </a:pP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the creative core of the toolkit,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with new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collaborations, value-chains,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alignments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&amp; synergies</a:t>
            </a:r>
          </a:p>
        </p:txBody>
      </p:sp>
      <p:sp>
        <p:nvSpPr>
          <p:cNvPr id="129" name="AutoShape 11">
            <a:extLst>
              <a:ext uri="{FF2B5EF4-FFF2-40B4-BE49-F238E27FC236}">
                <a16:creationId xmlns:a16="http://schemas.microsoft.com/office/drawing/2014/main" id="{96AA4D0A-9BCA-4EED-BEC3-DA9BDF96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244" y="3555958"/>
            <a:ext cx="828568" cy="652727"/>
          </a:xfrm>
          <a:prstGeom prst="wedgeRoundRectCallout">
            <a:avLst>
              <a:gd name="adj1" fmla="val -59986"/>
              <a:gd name="adj2" fmla="val 67090"/>
              <a:gd name="adj3" fmla="val 16667"/>
            </a:avLst>
          </a:prstGeom>
          <a:solidFill>
            <a:srgbClr val="1F497D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199" i="1" kern="0" dirty="0">
                <a:solidFill>
                  <a:prstClr val="black"/>
                </a:solidFill>
                <a:latin typeface="Comic Neue" pitchFamily="2" charset="0"/>
              </a:rPr>
              <a:t>(include specialist resources)</a:t>
            </a:r>
          </a:p>
        </p:txBody>
      </p:sp>
      <p:sp>
        <p:nvSpPr>
          <p:cNvPr id="130" name="AutoShape 11">
            <a:extLst>
              <a:ext uri="{FF2B5EF4-FFF2-40B4-BE49-F238E27FC236}">
                <a16:creationId xmlns:a16="http://schemas.microsoft.com/office/drawing/2014/main" id="{E5F2921B-3D54-481E-88C5-377BA121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605" y="1766563"/>
            <a:ext cx="2537415" cy="959619"/>
          </a:xfrm>
          <a:prstGeom prst="wedgeRoundRectCallout">
            <a:avLst>
              <a:gd name="adj1" fmla="val -36135"/>
              <a:gd name="adj2" fmla="val 93241"/>
              <a:gd name="adj3" fmla="val 16667"/>
            </a:avLst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kern="0" dirty="0">
                <a:solidFill>
                  <a:prstClr val="black"/>
                </a:solidFill>
                <a:latin typeface="Comic Neue" pitchFamily="2" charset="0"/>
              </a:rPr>
              <a:t>2)</a:t>
            </a:r>
            <a:r>
              <a:rPr lang="en-GB" altLang="en-US" sz="1600" kern="0" dirty="0">
                <a:solidFill>
                  <a:prstClr val="black"/>
                </a:solidFill>
                <a:latin typeface="Comic Neue" pitchFamily="2" charset="0"/>
              </a:rPr>
              <a:t> </a:t>
            </a:r>
            <a:r>
              <a:rPr lang="en-GB" altLang="en-US" sz="1600" b="1" kern="0" dirty="0">
                <a:solidFill>
                  <a:prstClr val="black"/>
                </a:solidFill>
                <a:latin typeface="Comic Neue" pitchFamily="2" charset="0"/>
              </a:rPr>
              <a:t>SCENARIO </a:t>
            </a:r>
            <a:r>
              <a:rPr lang="en-GB" altLang="en-US" sz="1600" b="1" kern="0" dirty="0">
                <a:solidFill>
                  <a:prstClr val="black"/>
                </a:solidFill>
                <a:latin typeface="Comic Neue" pitchFamily="2" charset="0"/>
              </a:rPr>
              <a:t>MAPPING</a:t>
            </a:r>
            <a:r>
              <a:rPr lang="en-GB" altLang="en-US" sz="1600" kern="0" dirty="0">
                <a:solidFill>
                  <a:prstClr val="black"/>
                </a:solidFill>
                <a:latin typeface="Comic Neue" pitchFamily="2" charset="0"/>
              </a:rPr>
              <a:t> </a:t>
            </a:r>
            <a:r>
              <a:rPr lang="en-GB" altLang="en-US" sz="1600" kern="0" dirty="0">
                <a:solidFill>
                  <a:prstClr val="black"/>
                </a:solidFill>
                <a:latin typeface="Comic Neue" pitchFamily="2" charset="0"/>
              </a:rPr>
              <a:t>-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future trends, dynamics, alternative scenarios</a:t>
            </a:r>
          </a:p>
        </p:txBody>
      </p:sp>
      <p:sp>
        <p:nvSpPr>
          <p:cNvPr id="131" name="AutoShape 11">
            <a:extLst>
              <a:ext uri="{FF2B5EF4-FFF2-40B4-BE49-F238E27FC236}">
                <a16:creationId xmlns:a16="http://schemas.microsoft.com/office/drawing/2014/main" id="{CDFCAA60-A9C9-4204-85E6-C5820042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510" y="1414640"/>
            <a:ext cx="2833040" cy="1163931"/>
          </a:xfrm>
          <a:prstGeom prst="wedgeRoundRectCallout">
            <a:avLst>
              <a:gd name="adj1" fmla="val 17753"/>
              <a:gd name="adj2" fmla="val 74839"/>
              <a:gd name="adj3" fmla="val 16667"/>
            </a:avLst>
          </a:prstGeom>
          <a:solidFill>
            <a:srgbClr val="FF993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b="1" kern="0" dirty="0">
                <a:solidFill>
                  <a:prstClr val="black"/>
                </a:solidFill>
                <a:latin typeface="Comic Neue" pitchFamily="2" charset="0"/>
              </a:rPr>
              <a:t>1) </a:t>
            </a:r>
            <a:r>
              <a:rPr lang="en-GB" altLang="en-US" sz="1600" kern="0" dirty="0">
                <a:solidFill>
                  <a:prstClr val="black"/>
                </a:solidFill>
                <a:latin typeface="Comic Neue" pitchFamily="2" charset="0"/>
              </a:rPr>
              <a:t>‘</a:t>
            </a:r>
            <a:r>
              <a:rPr lang="en-GB" altLang="en-US" sz="1600" b="1" kern="0" dirty="0">
                <a:solidFill>
                  <a:prstClr val="black"/>
                </a:solidFill>
                <a:latin typeface="Comic Neue" pitchFamily="2" charset="0"/>
              </a:rPr>
              <a:t>SYSTEM MAPPING’ </a:t>
            </a:r>
          </a:p>
          <a:p>
            <a:pPr algn="ctr" eaLnBrk="1" hangingPunct="1">
              <a:defRPr/>
            </a:pP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- first we explore &amp; draw maps of ‘what is our problem’ &amp; ‘how does this system work’?</a:t>
            </a:r>
          </a:p>
        </p:txBody>
      </p:sp>
      <p:sp>
        <p:nvSpPr>
          <p:cNvPr id="132" name="Down Arrow 16">
            <a:extLst>
              <a:ext uri="{FF2B5EF4-FFF2-40B4-BE49-F238E27FC236}">
                <a16:creationId xmlns:a16="http://schemas.microsoft.com/office/drawing/2014/main" id="{3AB8805B-7D1B-4046-9478-9199A45E136C}"/>
              </a:ext>
            </a:extLst>
          </p:cNvPr>
          <p:cNvSpPr/>
          <p:nvPr/>
        </p:nvSpPr>
        <p:spPr>
          <a:xfrm rot="5400000">
            <a:off x="1848865" y="6118855"/>
            <a:ext cx="880146" cy="318668"/>
          </a:xfrm>
          <a:prstGeom prst="downArrow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GB" sz="1400" kern="0">
              <a:solidFill>
                <a:prstClr val="white"/>
              </a:solidFill>
              <a:latin typeface="Comic Neue" pitchFamily="2" charset="0"/>
            </a:endParaRPr>
          </a:p>
        </p:txBody>
      </p:sp>
      <p:sp>
        <p:nvSpPr>
          <p:cNvPr id="133" name="AutoShape 11">
            <a:extLst>
              <a:ext uri="{FF2B5EF4-FFF2-40B4-BE49-F238E27FC236}">
                <a16:creationId xmlns:a16="http://schemas.microsoft.com/office/drawing/2014/main" id="{B2E5E202-D19C-49DC-8152-D4B787D1B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7" y="933578"/>
            <a:ext cx="1341648" cy="2089967"/>
          </a:xfrm>
          <a:prstGeom prst="wedgeRoundRectCallout">
            <a:avLst>
              <a:gd name="adj1" fmla="val 59250"/>
              <a:gd name="adj2" fmla="val -23376"/>
              <a:gd name="adj3" fmla="val 16667"/>
            </a:avLst>
          </a:prstGeom>
          <a:solidFill>
            <a:srgbClr val="1F497D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Setting up: </a:t>
            </a:r>
          </a:p>
          <a:p>
            <a:pPr algn="ctr" eaLnBrk="1" hangingPunct="1">
              <a:defRPr/>
            </a:pPr>
            <a:r>
              <a:rPr lang="en-GB" altLang="en-US" sz="1400" b="1" kern="0" dirty="0">
                <a:solidFill>
                  <a:prstClr val="black"/>
                </a:solidFill>
                <a:latin typeface="Comic Neue" pitchFamily="2" charset="0"/>
              </a:rPr>
              <a:t>Who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are the users? </a:t>
            </a:r>
          </a:p>
          <a:p>
            <a:pPr algn="ctr" eaLnBrk="1" hangingPunct="1">
              <a:defRPr/>
            </a:pPr>
            <a:r>
              <a:rPr lang="en-GB" altLang="en-US" sz="1400" b="1" kern="0" dirty="0">
                <a:solidFill>
                  <a:prstClr val="black"/>
                </a:solidFill>
                <a:latin typeface="Comic Neue" pitchFamily="2" charset="0"/>
              </a:rPr>
              <a:t>Why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are they here? </a:t>
            </a:r>
          </a:p>
          <a:p>
            <a:pPr algn="ctr" eaLnBrk="1" hangingPunct="1">
              <a:defRPr/>
            </a:pPr>
            <a:r>
              <a:rPr lang="en-GB" altLang="en-US" sz="1400" b="1" kern="0" dirty="0">
                <a:solidFill>
                  <a:prstClr val="black"/>
                </a:solidFill>
                <a:latin typeface="Comic Neue" pitchFamily="2" charset="0"/>
              </a:rPr>
              <a:t>When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is the lunch? </a:t>
            </a:r>
          </a:p>
          <a:p>
            <a:pPr algn="ctr" eaLnBrk="1" hangingPunct="1">
              <a:defRPr/>
            </a:pPr>
            <a:r>
              <a:rPr lang="en-GB" altLang="en-US" sz="1400" b="1" kern="0" dirty="0">
                <a:solidFill>
                  <a:prstClr val="black"/>
                </a:solidFill>
                <a:latin typeface="Comic Neue" pitchFamily="2" charset="0"/>
              </a:rPr>
              <a:t>How much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time/money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?</a:t>
            </a:r>
          </a:p>
        </p:txBody>
      </p:sp>
      <p:sp>
        <p:nvSpPr>
          <p:cNvPr id="134" name="AutoShape 11">
            <a:extLst>
              <a:ext uri="{FF2B5EF4-FFF2-40B4-BE49-F238E27FC236}">
                <a16:creationId xmlns:a16="http://schemas.microsoft.com/office/drawing/2014/main" id="{A15F696B-1C4A-4397-9476-E398FBD7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4" y="3233307"/>
            <a:ext cx="1341648" cy="2089967"/>
          </a:xfrm>
          <a:prstGeom prst="wedgeRoundRectCallout">
            <a:avLst>
              <a:gd name="adj1" fmla="val 59250"/>
              <a:gd name="adj2" fmla="val -23376"/>
              <a:gd name="adj3" fmla="val 16667"/>
            </a:avLst>
          </a:prstGeom>
          <a:solidFill>
            <a:srgbClr val="1F497D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 kern="0" dirty="0">
                <a:solidFill>
                  <a:prstClr val="black"/>
                </a:solidFill>
                <a:latin typeface="Comic Neue" pitchFamily="2" charset="0"/>
              </a:rPr>
              <a:t>What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is the scope?? - </a:t>
            </a:r>
          </a:p>
          <a:p>
            <a:pPr algn="ctr" eaLnBrk="1" hangingPunct="1">
              <a:defRPr/>
            </a:pPr>
            <a:r>
              <a:rPr lang="en-GB" altLang="en-US" sz="1400" b="1" i="1" kern="0" dirty="0">
                <a:solidFill>
                  <a:prstClr val="black"/>
                </a:solidFill>
                <a:latin typeface="Comic Neue" pitchFamily="2" charset="0"/>
              </a:rPr>
              <a:t>Mode-I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for technical</a:t>
            </a:r>
          </a:p>
          <a:p>
            <a:pPr algn="ctr" eaLnBrk="1" hangingPunct="1">
              <a:defRPr/>
            </a:pPr>
            <a:r>
              <a:rPr lang="en-GB" altLang="en-US" sz="1400" b="1" i="1" kern="0" dirty="0">
                <a:solidFill>
                  <a:prstClr val="black"/>
                </a:solidFill>
                <a:latin typeface="Comic Neue" pitchFamily="2" charset="0"/>
              </a:rPr>
              <a:t>Mode-II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for innovation</a:t>
            </a:r>
          </a:p>
          <a:p>
            <a:pPr algn="ctr" eaLnBrk="1" hangingPunct="1">
              <a:defRPr/>
            </a:pPr>
            <a:r>
              <a:rPr lang="en-GB" altLang="en-US" sz="1400" b="1" i="1" kern="0" dirty="0">
                <a:solidFill>
                  <a:prstClr val="black"/>
                </a:solidFill>
                <a:latin typeface="Comic Neue" pitchFamily="2" charset="0"/>
              </a:rPr>
              <a:t>Mode-III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for </a:t>
            </a:r>
            <a:r>
              <a:rPr lang="en-GB" altLang="en-US" sz="1400" kern="0" dirty="0">
                <a:solidFill>
                  <a:prstClr val="black"/>
                </a:solidFill>
                <a:latin typeface="Comic Neue" pitchFamily="2" charset="0"/>
              </a:rPr>
              <a:t>system trans-formation </a:t>
            </a:r>
            <a:endParaRPr lang="en-GB" altLang="en-US" sz="1400" kern="0" dirty="0">
              <a:solidFill>
                <a:prstClr val="black"/>
              </a:solidFill>
              <a:latin typeface="Comic Neue" pitchFamily="2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185B3B7-23CE-4884-AEC6-06CE9A84EDF1}"/>
              </a:ext>
            </a:extLst>
          </p:cNvPr>
          <p:cNvSpPr/>
          <p:nvPr/>
        </p:nvSpPr>
        <p:spPr>
          <a:xfrm>
            <a:off x="-36512" y="44624"/>
            <a:ext cx="918051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i="1" kern="0" dirty="0">
                <a:solidFill>
                  <a:schemeClr val="bg1"/>
                </a:solidFill>
              </a:rPr>
              <a:t>‘P-PATH TOOL’: DELIBERATIVE PROCESS</a:t>
            </a:r>
            <a:endParaRPr lang="en-GB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100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0042" y="17463"/>
            <a:ext cx="918404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RESILIENCE-III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9535" y="559791"/>
            <a:ext cx="80488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Example: flood risk, climate adaptation, urban resilience:  (based on Arup et al 2014):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9992" y="1441067"/>
            <a:ext cx="144016" cy="5300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img312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901" r="48425" b="15479"/>
          <a:stretch>
            <a:fillRect/>
          </a:stretch>
        </p:blipFill>
        <p:spPr>
          <a:xfrm>
            <a:off x="683568" y="1773280"/>
            <a:ext cx="3168352" cy="42097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4859" y="953567"/>
            <a:ext cx="4288827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‘CLEVER / SMART’ RESILIENCE-I&amp;II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4869159"/>
            <a:ext cx="163976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Wrong type of houses in the wrong place &amp;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33472" y="3813726"/>
            <a:ext cx="117708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cause-effect is one way &amp; out of our control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80528" y="1629123"/>
            <a:ext cx="111018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Upstream land manage-</a:t>
            </a:r>
            <a:r>
              <a:rPr lang="en-GB" sz="1400" dirty="0" err="1"/>
              <a:t>ment</a:t>
            </a:r>
            <a:r>
              <a:rPr lang="en-GB" sz="1400" dirty="0"/>
              <a:t> is destructive of soil &amp;  landscape structure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7872" y="2509311"/>
            <a:ext cx="117810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Hard flood defences are located for commercial interests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8126" y="1441062"/>
            <a:ext cx="25673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Tree cover is depleted leading to rapid soil run-off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3583" y="3592313"/>
            <a:ext cx="16397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“RISK = 1 in a million” </a:t>
            </a:r>
            <a:r>
              <a:rPr lang="en-GB" sz="1400" dirty="0"/>
              <a:t>calculation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3688" y="5949280"/>
            <a:ext cx="187220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Multiple organizations &amp; services with little coordination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9877" y="4882522"/>
            <a:ext cx="113422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Critical infra-structure is vulnerable &amp; fragile</a:t>
            </a:r>
          </a:p>
        </p:txBody>
      </p:sp>
      <p:pic>
        <p:nvPicPr>
          <p:cNvPr id="6" name="Picture 5" descr="img312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4876" r="4699" b="12892"/>
          <a:stretch>
            <a:fillRect/>
          </a:stretch>
        </p:blipFill>
        <p:spPr>
          <a:xfrm>
            <a:off x="5508104" y="1857438"/>
            <a:ext cx="2880320" cy="433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1" y="966529"/>
            <a:ext cx="4572000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‘WISE’ RESILIENCE-III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7118" y="6032769"/>
            <a:ext cx="223733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Multiple organizations &amp; services are inter-connected &amp; coordinated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9804" y="3322865"/>
            <a:ext cx="131834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cause-effect is multi-way &amp; in our agency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4762" y="3501008"/>
            <a:ext cx="145923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“RISK = gaps in collaboration”</a:t>
            </a:r>
            <a:r>
              <a:rPr lang="en-GB" sz="1400" dirty="0"/>
              <a:t> evaluation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994" y="4365108"/>
            <a:ext cx="136815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Houses designed &amp; located for resilience, short / long term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4146" y="4814186"/>
            <a:ext cx="120361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Critical infra-structure is decentralized, robust,  empowering of users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381" y="2322342"/>
            <a:ext cx="123053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Soft measures for flood containment &amp; adaptation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8713" y="1305481"/>
            <a:ext cx="284380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Landscape, tree cover &amp; soil structure is enhanced with ecological diversity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7796" y="1696372"/>
            <a:ext cx="117432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Integrated catchment management with all stakeholders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251525" y="5661253"/>
            <a:ext cx="1368151" cy="516945"/>
          </a:xfrm>
          <a:prstGeom prst="wedgeRoundRectCallout">
            <a:avLst>
              <a:gd name="adj1" fmla="val 104585"/>
              <a:gd name="adj2" fmla="val -756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>
                <a:latin typeface="Comic Neue" pitchFamily="2" charset="0"/>
              </a:rPr>
              <a:t>Government </a:t>
            </a:r>
            <a:r>
              <a:rPr lang="en-GB" sz="1400" dirty="0">
                <a:latin typeface="Comic Neue" pitchFamily="2" charset="0"/>
              </a:rPr>
              <a:t>is all in ‘silos’</a:t>
            </a:r>
          </a:p>
        </p:txBody>
      </p:sp>
      <p:sp>
        <p:nvSpPr>
          <p:cNvPr id="29" name="AutoShape 11">
            <a:extLst>
              <a:ext uri="{FF2B5EF4-FFF2-40B4-BE49-F238E27FC236}">
                <a16:creationId xmlns:a16="http://schemas.microsoft.com/office/drawing/2014/main" id="{2DA802D2-1157-4E8F-B9AB-F9CEFEAD4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1" y="5805265"/>
            <a:ext cx="1152128" cy="993671"/>
          </a:xfrm>
          <a:prstGeom prst="wedgeRoundRectCallout">
            <a:avLst>
              <a:gd name="adj1" fmla="val 104585"/>
              <a:gd name="adj2" fmla="val -756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>
                <a:latin typeface="Comic Neue" pitchFamily="2" charset="0"/>
              </a:rPr>
              <a:t>...now they’re all talking to each other</a:t>
            </a:r>
          </a:p>
        </p:txBody>
      </p:sp>
    </p:spTree>
    <p:extLst>
      <p:ext uri="{BB962C8B-B14F-4D97-AF65-F5344CB8AC3E}">
        <p14:creationId xmlns:p14="http://schemas.microsoft.com/office/powerpoint/2010/main" val="41958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F34126E-A33B-472D-A384-E2AC9936DDC9}"/>
              </a:ext>
            </a:extLst>
          </p:cNvPr>
          <p:cNvSpPr/>
          <p:nvPr/>
        </p:nvSpPr>
        <p:spPr>
          <a:xfrm>
            <a:off x="-9141" y="908720"/>
            <a:ext cx="4167781" cy="5875775"/>
          </a:xfrm>
          <a:prstGeom prst="rect">
            <a:avLst/>
          </a:prstGeom>
          <a:gradFill flip="none" rotWithShape="1">
            <a:gsLst>
              <a:gs pos="0">
                <a:srgbClr val="C4D4AF"/>
              </a:gs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BDABD5B3-8F46-48AB-8C6E-1978520D43CA}"/>
              </a:ext>
            </a:extLst>
          </p:cNvPr>
          <p:cNvSpPr/>
          <p:nvPr/>
        </p:nvSpPr>
        <p:spPr>
          <a:xfrm rot="18900000">
            <a:off x="845639" y="2831519"/>
            <a:ext cx="3500474" cy="3486201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F4A1F8-B0BB-45E9-BBF4-1782E1FDE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b="52281"/>
          <a:stretch/>
        </p:blipFill>
        <p:spPr>
          <a:xfrm rot="5400000">
            <a:off x="4023131" y="2117855"/>
            <a:ext cx="4997971" cy="3573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393ABE-C3A0-4E26-9343-3618E0428B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5" t="49264"/>
          <a:stretch/>
        </p:blipFill>
        <p:spPr>
          <a:xfrm rot="5400000">
            <a:off x="507924" y="2086943"/>
            <a:ext cx="4694887" cy="347949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9389" y="1102385"/>
            <a:ext cx="17087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500" dirty="0"/>
              <a:t>Top-down government, remote &amp;  disconnected</a:t>
            </a:r>
            <a:endParaRPr lang="en-GB" altLang="en-US" sz="15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76258" y="1159013"/>
            <a:ext cx="229457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500" i="1" dirty="0"/>
              <a:t>Collective political intelligence</a:t>
            </a:r>
            <a:r>
              <a:rPr lang="en-GB" altLang="en-US" sz="1500" dirty="0"/>
              <a:t> for multiple functions &amp; territories</a:t>
            </a:r>
            <a:endParaRPr lang="en-GB" altLang="en-US" sz="1500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20919" y="6245347"/>
            <a:ext cx="23180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1500" dirty="0"/>
              <a:t>Car dependency, climate /  energy vulnerability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80392" y="4573577"/>
            <a:ext cx="141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1500" dirty="0"/>
              <a:t>Outward sprawl of mono-functional </a:t>
            </a:r>
            <a:r>
              <a:rPr lang="en-GB" altLang="en-US" sz="1500" dirty="0" err="1"/>
              <a:t>landuses</a:t>
            </a:r>
            <a:endParaRPr lang="en-GB" altLang="en-US" sz="15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849098" y="5149646"/>
            <a:ext cx="1259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500" dirty="0"/>
              <a:t>Integration of green / blue / grey / gold infrastructure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" y="5725710"/>
            <a:ext cx="17292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500" dirty="0"/>
              <a:t>‘Archipelago’ of global business parks / retail parks campuses / hubs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6512" y="-201017"/>
            <a:ext cx="918051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MULTI-LEVEL-III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6512" y="692696"/>
            <a:ext cx="419515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CITY-REGION SPRAWL - I&amp;II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8534" y="692696"/>
            <a:ext cx="475546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CITY-REGION SYNERGIES - III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492519" y="2239704"/>
            <a:ext cx="1519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500" dirty="0"/>
              <a:t>Co-governance circles with business, technology, media, civic society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063574" y="1451071"/>
            <a:ext cx="861227" cy="917477"/>
          </a:xfrm>
          <a:prstGeom prst="wedgeRoundRectCallout">
            <a:avLst>
              <a:gd name="adj1" fmla="val -70006"/>
              <a:gd name="adj2" fmla="val 3220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300" i="1" dirty="0">
                <a:latin typeface="Comic Neue" pitchFamily="50" charset="0"/>
              </a:rPr>
              <a:t>Cities &amp; regions are a pain in the ***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388539" y="1578795"/>
            <a:ext cx="1023559" cy="925568"/>
          </a:xfrm>
          <a:prstGeom prst="wedgeRoundRectCallout">
            <a:avLst>
              <a:gd name="adj1" fmla="val 61850"/>
              <a:gd name="adj2" fmla="val 309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300" i="1" dirty="0">
                <a:latin typeface="Comic Neue" pitchFamily="50" charset="0"/>
              </a:rPr>
              <a:t>City-regions are corner-stones of prosperity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3378804" y="3237257"/>
            <a:ext cx="839682" cy="1116829"/>
          </a:xfrm>
          <a:prstGeom prst="wedgeRoundRectCallout">
            <a:avLst>
              <a:gd name="adj1" fmla="val -30189"/>
              <a:gd name="adj2" fmla="val 8886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300" i="1" dirty="0">
                <a:latin typeface="Comic Neue" pitchFamily="50" charset="0"/>
              </a:rPr>
              <a:t>Our next mall has 20000 parking places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408565" y="5221648"/>
            <a:ext cx="1043608" cy="925568"/>
          </a:xfrm>
          <a:prstGeom prst="wedgeRoundRectCallout">
            <a:avLst>
              <a:gd name="adj1" fmla="val 76266"/>
              <a:gd name="adj2" fmla="val 129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300" i="1" dirty="0">
                <a:latin typeface="Comic Neue" pitchFamily="50" charset="0"/>
              </a:rPr>
              <a:t>Our next project is a community multi-</a:t>
            </a:r>
            <a:r>
              <a:rPr lang="en-GB" altLang="en-US" sz="1300" i="1" dirty="0" err="1">
                <a:latin typeface="Comic Neue" pitchFamily="50" charset="0"/>
              </a:rPr>
              <a:t>versity</a:t>
            </a:r>
            <a:endParaRPr lang="en-GB" altLang="en-US" sz="1300" i="1" dirty="0">
              <a:latin typeface="Comic Neue" pitchFamily="50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-135163" y="2276872"/>
            <a:ext cx="1487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500" dirty="0"/>
              <a:t>Local / regional units can’t respond to global forces.  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DD82F5D1-ACA4-46E6-8D3F-F4D3BAB08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848" y="6257873"/>
            <a:ext cx="23180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1500" dirty="0"/>
              <a:t>Social &amp; economic diversity &amp; self-organization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CB6D5124-B1B8-41E6-B140-D9A7DE74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410" y="6254470"/>
            <a:ext cx="23180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1500" dirty="0"/>
              <a:t>Multi-modal resilience &amp; urban-rural linkages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B2137AE0-F7D1-4C36-B7DD-CCD1598B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083" y="3421449"/>
            <a:ext cx="12677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1500" dirty="0"/>
              <a:t>Citizens are alienated &amp; out of the loop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824A3F1D-88FD-431D-ADC1-C990DF52A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3717037"/>
            <a:ext cx="1259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1500" dirty="0"/>
              <a:t>Citizens are empowered mobilized &amp; in the loop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A00346-7070-4A04-92CE-94F722EEEBE4}"/>
              </a:ext>
            </a:extLst>
          </p:cNvPr>
          <p:cNvGrpSpPr/>
          <p:nvPr/>
        </p:nvGrpSpPr>
        <p:grpSpPr>
          <a:xfrm rot="10800000">
            <a:off x="9173604" y="1682346"/>
            <a:ext cx="552880" cy="340377"/>
            <a:chOff x="494630" y="3796475"/>
            <a:chExt cx="2023657" cy="16884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EE865D-6081-4B6C-AD6F-AE77190A2B67}"/>
                </a:ext>
              </a:extLst>
            </p:cNvPr>
            <p:cNvSpPr/>
            <p:nvPr/>
          </p:nvSpPr>
          <p:spPr>
            <a:xfrm rot="9900000">
              <a:off x="494630" y="4478951"/>
              <a:ext cx="2023657" cy="32353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1407CBA-4640-467C-AE1C-1D6C76370D1B}"/>
                </a:ext>
              </a:extLst>
            </p:cNvPr>
            <p:cNvSpPr/>
            <p:nvPr/>
          </p:nvSpPr>
          <p:spPr>
            <a:xfrm rot="11700000">
              <a:off x="494630" y="4488446"/>
              <a:ext cx="2023657" cy="30454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1561E3-5A9E-4FA6-8465-C2B3C98DBBCC}"/>
                </a:ext>
              </a:extLst>
            </p:cNvPr>
            <p:cNvSpPr/>
            <p:nvPr/>
          </p:nvSpPr>
          <p:spPr>
            <a:xfrm rot="13500000">
              <a:off x="662219" y="4402852"/>
              <a:ext cx="1688480" cy="47572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99B6B7-F1FA-41A6-A4F1-21E1993A5187}"/>
                </a:ext>
              </a:extLst>
            </p:cNvPr>
            <p:cNvSpPr/>
            <p:nvPr/>
          </p:nvSpPr>
          <p:spPr>
            <a:xfrm rot="18900000">
              <a:off x="833909" y="4327493"/>
              <a:ext cx="1336070" cy="57256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537B38C-CFC7-4CBC-A4E8-F8B197345655}"/>
              </a:ext>
            </a:extLst>
          </p:cNvPr>
          <p:cNvGrpSpPr/>
          <p:nvPr/>
        </p:nvGrpSpPr>
        <p:grpSpPr>
          <a:xfrm rot="10800000">
            <a:off x="9403637" y="2520402"/>
            <a:ext cx="941274" cy="633068"/>
            <a:chOff x="494630" y="3796475"/>
            <a:chExt cx="2023657" cy="168848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EE7ABC1-2FBE-471F-A919-145AD531B353}"/>
                </a:ext>
              </a:extLst>
            </p:cNvPr>
            <p:cNvSpPr/>
            <p:nvPr/>
          </p:nvSpPr>
          <p:spPr>
            <a:xfrm rot="9900000">
              <a:off x="494630" y="4478951"/>
              <a:ext cx="2023657" cy="32353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7DA317C-B472-4C2D-8F4E-757211D23C6D}"/>
                </a:ext>
              </a:extLst>
            </p:cNvPr>
            <p:cNvSpPr/>
            <p:nvPr/>
          </p:nvSpPr>
          <p:spPr>
            <a:xfrm rot="11700000">
              <a:off x="494630" y="4488446"/>
              <a:ext cx="2023657" cy="30454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3CD06B-A708-4154-9E05-6050995A2C74}"/>
                </a:ext>
              </a:extLst>
            </p:cNvPr>
            <p:cNvSpPr/>
            <p:nvPr/>
          </p:nvSpPr>
          <p:spPr>
            <a:xfrm rot="13500000">
              <a:off x="662219" y="4402852"/>
              <a:ext cx="1688480" cy="47572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1B78CB9-556A-4A24-821F-2BC9B2CF7AB5}"/>
                </a:ext>
              </a:extLst>
            </p:cNvPr>
            <p:cNvSpPr/>
            <p:nvPr/>
          </p:nvSpPr>
          <p:spPr>
            <a:xfrm rot="18900000">
              <a:off x="833909" y="4327493"/>
              <a:ext cx="1336070" cy="57256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48A2F2-E074-45A7-92F6-0283987CFED9}"/>
              </a:ext>
            </a:extLst>
          </p:cNvPr>
          <p:cNvCxnSpPr/>
          <p:nvPr/>
        </p:nvCxnSpPr>
        <p:spPr>
          <a:xfrm>
            <a:off x="1259633" y="4065117"/>
            <a:ext cx="720080" cy="28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8BD4FC-DD0F-4EB7-9951-080CADC23AEC}"/>
              </a:ext>
            </a:extLst>
          </p:cNvPr>
          <p:cNvCxnSpPr>
            <a:cxnSpLocks/>
          </p:cNvCxnSpPr>
          <p:nvPr/>
        </p:nvCxnSpPr>
        <p:spPr>
          <a:xfrm flipH="1">
            <a:off x="6521929" y="2492896"/>
            <a:ext cx="93961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">
            <a:extLst>
              <a:ext uri="{FF2B5EF4-FFF2-40B4-BE49-F238E27FC236}">
                <a16:creationId xmlns:a16="http://schemas.microsoft.com/office/drawing/2014/main" id="{5F956305-F0FE-4C55-9A77-FEB8862C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264868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500" i="1" dirty="0"/>
              <a:t>Transformation from top-down government, towards multi-level / multi-actor governance</a:t>
            </a:r>
            <a:endParaRPr lang="en-GB" altLang="en-US" sz="1500" b="1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830D59-E84E-4D6D-B87D-B82B14072901}"/>
              </a:ext>
            </a:extLst>
          </p:cNvPr>
          <p:cNvCxnSpPr/>
          <p:nvPr/>
        </p:nvCxnSpPr>
        <p:spPr>
          <a:xfrm>
            <a:off x="1185837" y="3131667"/>
            <a:ext cx="720080" cy="28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38D11B-C40B-4EB9-9A07-FBCE4483AED5}"/>
              </a:ext>
            </a:extLst>
          </p:cNvPr>
          <p:cNvCxnSpPr/>
          <p:nvPr/>
        </p:nvCxnSpPr>
        <p:spPr>
          <a:xfrm>
            <a:off x="1301644" y="1530230"/>
            <a:ext cx="720080" cy="28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CB9F7E6-5A28-4EAA-8123-737A5BB9C1E0}"/>
              </a:ext>
            </a:extLst>
          </p:cNvPr>
          <p:cNvCxnSpPr/>
          <p:nvPr/>
        </p:nvCxnSpPr>
        <p:spPr>
          <a:xfrm>
            <a:off x="1272192" y="4735262"/>
            <a:ext cx="720080" cy="288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B9BD45-7E5D-4FE2-AD03-486561C9D608}"/>
              </a:ext>
            </a:extLst>
          </p:cNvPr>
          <p:cNvCxnSpPr>
            <a:cxnSpLocks/>
          </p:cNvCxnSpPr>
          <p:nvPr/>
        </p:nvCxnSpPr>
        <p:spPr>
          <a:xfrm flipH="1">
            <a:off x="6406450" y="1254551"/>
            <a:ext cx="93961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791F6B3-B758-463D-9F51-0973A2D2B605}"/>
              </a:ext>
            </a:extLst>
          </p:cNvPr>
          <p:cNvCxnSpPr>
            <a:cxnSpLocks/>
          </p:cNvCxnSpPr>
          <p:nvPr/>
        </p:nvCxnSpPr>
        <p:spPr>
          <a:xfrm flipH="1">
            <a:off x="6921124" y="3864824"/>
            <a:ext cx="93961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02C09-84D0-4004-975D-54956A334488}"/>
              </a:ext>
            </a:extLst>
          </p:cNvPr>
          <p:cNvGrpSpPr/>
          <p:nvPr/>
        </p:nvGrpSpPr>
        <p:grpSpPr>
          <a:xfrm>
            <a:off x="5650349" y="2645165"/>
            <a:ext cx="1102578" cy="614148"/>
            <a:chOff x="7771176" y="2682578"/>
            <a:chExt cx="1257391" cy="67689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A263B6-B6BC-4A60-8BA9-375C1452F12E}"/>
                </a:ext>
              </a:extLst>
            </p:cNvPr>
            <p:cNvSpPr/>
            <p:nvPr/>
          </p:nvSpPr>
          <p:spPr>
            <a:xfrm>
              <a:off x="7771176" y="2682578"/>
              <a:ext cx="1257391" cy="6768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C0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EDC938F-AC60-4BC4-A4D7-1DC34B53E220}"/>
                </a:ext>
              </a:extLst>
            </p:cNvPr>
            <p:cNvGrpSpPr/>
            <p:nvPr/>
          </p:nvGrpSpPr>
          <p:grpSpPr>
            <a:xfrm rot="10800000">
              <a:off x="8105226" y="2820191"/>
              <a:ext cx="554347" cy="351168"/>
              <a:chOff x="494630" y="3796475"/>
              <a:chExt cx="2023657" cy="1688480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83934FF-8BDB-4EBE-89DE-6445C914FD51}"/>
                  </a:ext>
                </a:extLst>
              </p:cNvPr>
              <p:cNvSpPr/>
              <p:nvPr/>
            </p:nvSpPr>
            <p:spPr>
              <a:xfrm rot="9900000">
                <a:off x="494630" y="4478951"/>
                <a:ext cx="2023657" cy="323534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5BD37E8-D0F9-4E3B-A68E-1B4743096FCC}"/>
                  </a:ext>
                </a:extLst>
              </p:cNvPr>
              <p:cNvSpPr/>
              <p:nvPr/>
            </p:nvSpPr>
            <p:spPr>
              <a:xfrm rot="11700000">
                <a:off x="494630" y="4488446"/>
                <a:ext cx="2023657" cy="304544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25FF2C5-24F7-4210-9427-3A1E00F0192B}"/>
                  </a:ext>
                </a:extLst>
              </p:cNvPr>
              <p:cNvSpPr/>
              <p:nvPr/>
            </p:nvSpPr>
            <p:spPr>
              <a:xfrm rot="13500000">
                <a:off x="662219" y="4402852"/>
                <a:ext cx="1688480" cy="475725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50C427D-4061-4808-B0B2-FAE89483D145}"/>
                  </a:ext>
                </a:extLst>
              </p:cNvPr>
              <p:cNvSpPr/>
              <p:nvPr/>
            </p:nvSpPr>
            <p:spPr>
              <a:xfrm rot="18900000">
                <a:off x="833909" y="4327493"/>
                <a:ext cx="1336070" cy="572562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74B6EA0-2924-49BE-8FB0-EC25047AA334}"/>
                </a:ext>
              </a:extLst>
            </p:cNvPr>
            <p:cNvGrpSpPr/>
            <p:nvPr/>
          </p:nvGrpSpPr>
          <p:grpSpPr>
            <a:xfrm>
              <a:off x="7889202" y="2731397"/>
              <a:ext cx="1074667" cy="534257"/>
              <a:chOff x="1064868" y="3492021"/>
              <a:chExt cx="2289018" cy="786352"/>
            </a:xfrm>
            <a:solidFill>
              <a:schemeClr val="bg1"/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9600B9B-C568-4049-BA8D-0846E7DCA950}"/>
                  </a:ext>
                </a:extLst>
              </p:cNvPr>
              <p:cNvSpPr/>
              <p:nvPr/>
            </p:nvSpPr>
            <p:spPr>
              <a:xfrm>
                <a:off x="3050149" y="3700586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6078E8F-4B5D-4461-ACAE-04F7399AE72C}"/>
                  </a:ext>
                </a:extLst>
              </p:cNvPr>
              <p:cNvSpPr/>
              <p:nvPr/>
            </p:nvSpPr>
            <p:spPr>
              <a:xfrm>
                <a:off x="3050149" y="3924069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8441094-8237-4475-840A-D81840E12B59}"/>
                  </a:ext>
                </a:extLst>
              </p:cNvPr>
              <p:cNvSpPr/>
              <p:nvPr/>
            </p:nvSpPr>
            <p:spPr>
              <a:xfrm>
                <a:off x="2702637" y="3545258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7F11513-AC1C-4AB7-A71D-E5D64456F02B}"/>
                  </a:ext>
                </a:extLst>
              </p:cNvPr>
              <p:cNvSpPr/>
              <p:nvPr/>
            </p:nvSpPr>
            <p:spPr>
              <a:xfrm>
                <a:off x="2707669" y="4078843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0F4454E-056B-4325-B44D-AC18E0B67BEE}"/>
                  </a:ext>
                </a:extLst>
              </p:cNvPr>
              <p:cNvSpPr/>
              <p:nvPr/>
            </p:nvSpPr>
            <p:spPr>
              <a:xfrm>
                <a:off x="1407347" y="4078178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070A610-8CD3-468E-B76E-5B7B76E4D6E5}"/>
                  </a:ext>
                </a:extLst>
              </p:cNvPr>
              <p:cNvSpPr/>
              <p:nvPr/>
            </p:nvSpPr>
            <p:spPr>
              <a:xfrm>
                <a:off x="1064868" y="3931875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F4884D3-BA99-44E3-AE8F-B60F89BB141D}"/>
                  </a:ext>
                </a:extLst>
              </p:cNvPr>
              <p:cNvSpPr/>
              <p:nvPr/>
            </p:nvSpPr>
            <p:spPr>
              <a:xfrm>
                <a:off x="1064868" y="3698504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E11EF03-2DBF-4936-9005-5E61F7527B01}"/>
                  </a:ext>
                </a:extLst>
              </p:cNvPr>
              <p:cNvSpPr/>
              <p:nvPr/>
            </p:nvSpPr>
            <p:spPr>
              <a:xfrm>
                <a:off x="1410763" y="3548064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C22430A-61C0-4D16-A2D5-71AEC4320B1D}"/>
                  </a:ext>
                </a:extLst>
              </p:cNvPr>
              <p:cNvSpPr/>
              <p:nvPr/>
            </p:nvSpPr>
            <p:spPr>
              <a:xfrm>
                <a:off x="1875102" y="4134886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22E3671-D887-450F-B8B9-B1DBDA6B968D}"/>
                  </a:ext>
                </a:extLst>
              </p:cNvPr>
              <p:cNvSpPr/>
              <p:nvPr/>
            </p:nvSpPr>
            <p:spPr>
              <a:xfrm>
                <a:off x="1873490" y="3492021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A33424D-B186-4D7A-BE70-2CC651E7525C}"/>
                  </a:ext>
                </a:extLst>
              </p:cNvPr>
              <p:cNvSpPr/>
              <p:nvPr/>
            </p:nvSpPr>
            <p:spPr>
              <a:xfrm>
                <a:off x="2313506" y="4135115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16B850C-F586-4FE6-A261-FF6A477186A5}"/>
                  </a:ext>
                </a:extLst>
              </p:cNvPr>
              <p:cNvSpPr/>
              <p:nvPr/>
            </p:nvSpPr>
            <p:spPr>
              <a:xfrm>
                <a:off x="2311894" y="3492250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9F1CDD3-32F5-4684-B573-47A0D7250EC3}"/>
              </a:ext>
            </a:extLst>
          </p:cNvPr>
          <p:cNvGrpSpPr/>
          <p:nvPr/>
        </p:nvGrpSpPr>
        <p:grpSpPr>
          <a:xfrm>
            <a:off x="5772794" y="1755690"/>
            <a:ext cx="857688" cy="477742"/>
            <a:chOff x="7771176" y="2682578"/>
            <a:chExt cx="1257391" cy="67689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9E60DD2-3809-4FE1-8E20-B44849FDACA4}"/>
                </a:ext>
              </a:extLst>
            </p:cNvPr>
            <p:cNvSpPr/>
            <p:nvPr/>
          </p:nvSpPr>
          <p:spPr>
            <a:xfrm>
              <a:off x="7771176" y="2682578"/>
              <a:ext cx="1257391" cy="6768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C0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3CD9D7C-2802-4394-916F-06AFE38FA30D}"/>
                </a:ext>
              </a:extLst>
            </p:cNvPr>
            <p:cNvGrpSpPr/>
            <p:nvPr/>
          </p:nvGrpSpPr>
          <p:grpSpPr>
            <a:xfrm rot="10800000">
              <a:off x="8105226" y="2820191"/>
              <a:ext cx="554347" cy="351168"/>
              <a:chOff x="494630" y="3796475"/>
              <a:chExt cx="2023657" cy="168848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EBB635A-8873-48B2-851C-D73A31D41DAD}"/>
                  </a:ext>
                </a:extLst>
              </p:cNvPr>
              <p:cNvSpPr/>
              <p:nvPr/>
            </p:nvSpPr>
            <p:spPr>
              <a:xfrm rot="9900000">
                <a:off x="494630" y="4478951"/>
                <a:ext cx="2023657" cy="323534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8527E7A-D676-4615-B27C-40D2499F41A0}"/>
                  </a:ext>
                </a:extLst>
              </p:cNvPr>
              <p:cNvSpPr/>
              <p:nvPr/>
            </p:nvSpPr>
            <p:spPr>
              <a:xfrm rot="11700000">
                <a:off x="494630" y="4488446"/>
                <a:ext cx="2023657" cy="304544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A09FF69-5AB0-49AA-BF49-EB5FD15F8181}"/>
                  </a:ext>
                </a:extLst>
              </p:cNvPr>
              <p:cNvSpPr/>
              <p:nvPr/>
            </p:nvSpPr>
            <p:spPr>
              <a:xfrm rot="13500000">
                <a:off x="662219" y="4402852"/>
                <a:ext cx="1688480" cy="475725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42B267A-4BA0-44D9-8C27-2604A5803D2C}"/>
                  </a:ext>
                </a:extLst>
              </p:cNvPr>
              <p:cNvSpPr/>
              <p:nvPr/>
            </p:nvSpPr>
            <p:spPr>
              <a:xfrm rot="18900000">
                <a:off x="833909" y="4327493"/>
                <a:ext cx="1336070" cy="572562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0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F4B9091-69FE-44A7-A792-66ABD7D34537}"/>
                </a:ext>
              </a:extLst>
            </p:cNvPr>
            <p:cNvGrpSpPr/>
            <p:nvPr/>
          </p:nvGrpSpPr>
          <p:grpSpPr>
            <a:xfrm>
              <a:off x="7889202" y="2731397"/>
              <a:ext cx="1074667" cy="534257"/>
              <a:chOff x="1064868" y="3492021"/>
              <a:chExt cx="2289018" cy="786352"/>
            </a:xfrm>
            <a:solidFill>
              <a:schemeClr val="bg1"/>
            </a:solidFill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F3744F3-D416-4E9A-99E8-766F33FB7D26}"/>
                  </a:ext>
                </a:extLst>
              </p:cNvPr>
              <p:cNvSpPr/>
              <p:nvPr/>
            </p:nvSpPr>
            <p:spPr>
              <a:xfrm>
                <a:off x="3050149" y="3700586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6133A92-E62B-4506-B6C8-D7B90019F711}"/>
                  </a:ext>
                </a:extLst>
              </p:cNvPr>
              <p:cNvSpPr/>
              <p:nvPr/>
            </p:nvSpPr>
            <p:spPr>
              <a:xfrm>
                <a:off x="3050149" y="3924069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0FCB601-7060-42C5-9897-2130ED926C15}"/>
                  </a:ext>
                </a:extLst>
              </p:cNvPr>
              <p:cNvSpPr/>
              <p:nvPr/>
            </p:nvSpPr>
            <p:spPr>
              <a:xfrm>
                <a:off x="2702637" y="3545258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D5EBAE2-5A55-44AF-88A0-F0D8E4FAD647}"/>
                  </a:ext>
                </a:extLst>
              </p:cNvPr>
              <p:cNvSpPr/>
              <p:nvPr/>
            </p:nvSpPr>
            <p:spPr>
              <a:xfrm>
                <a:off x="2707669" y="4078843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E9E72E5-D2E5-4DDC-8606-37B50E1D87B3}"/>
                  </a:ext>
                </a:extLst>
              </p:cNvPr>
              <p:cNvSpPr/>
              <p:nvPr/>
            </p:nvSpPr>
            <p:spPr>
              <a:xfrm>
                <a:off x="1407347" y="4078178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DD54C59-475A-40B6-96B9-E0B794CBBB90}"/>
                  </a:ext>
                </a:extLst>
              </p:cNvPr>
              <p:cNvSpPr/>
              <p:nvPr/>
            </p:nvSpPr>
            <p:spPr>
              <a:xfrm>
                <a:off x="1064868" y="3931875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31E006-4B9B-4803-824B-E7332B6BB474}"/>
                  </a:ext>
                </a:extLst>
              </p:cNvPr>
              <p:cNvSpPr/>
              <p:nvPr/>
            </p:nvSpPr>
            <p:spPr>
              <a:xfrm>
                <a:off x="1064868" y="3698504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7471677-A8A6-4CDA-99D0-A1F569D33C4B}"/>
                  </a:ext>
                </a:extLst>
              </p:cNvPr>
              <p:cNvSpPr/>
              <p:nvPr/>
            </p:nvSpPr>
            <p:spPr>
              <a:xfrm>
                <a:off x="1410763" y="3548064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34EBDC3-F5E8-4A35-A368-A31DAD61A56A}"/>
                  </a:ext>
                </a:extLst>
              </p:cNvPr>
              <p:cNvSpPr/>
              <p:nvPr/>
            </p:nvSpPr>
            <p:spPr>
              <a:xfrm>
                <a:off x="1875102" y="4134886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64CDF22-DCBB-410A-9413-BC67F176815A}"/>
                  </a:ext>
                </a:extLst>
              </p:cNvPr>
              <p:cNvSpPr/>
              <p:nvPr/>
            </p:nvSpPr>
            <p:spPr>
              <a:xfrm>
                <a:off x="1873490" y="3492021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32B61FB-F278-47B8-A6CA-62B0022E5ABC}"/>
                  </a:ext>
                </a:extLst>
              </p:cNvPr>
              <p:cNvSpPr/>
              <p:nvPr/>
            </p:nvSpPr>
            <p:spPr>
              <a:xfrm>
                <a:off x="2313506" y="4135115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3264519-4232-4858-8690-34AD30E71043}"/>
                  </a:ext>
                </a:extLst>
              </p:cNvPr>
              <p:cNvSpPr/>
              <p:nvPr/>
            </p:nvSpPr>
            <p:spPr>
              <a:xfrm>
                <a:off x="2311894" y="3492250"/>
                <a:ext cx="303737" cy="143258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5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4" grpId="0"/>
      <p:bldP spid="24" grpId="0" animBg="1"/>
      <p:bldP spid="25" grpId="0" animBg="1"/>
      <p:bldP spid="26" grpId="0"/>
      <p:bldP spid="17" grpId="0" animBg="1"/>
      <p:bldP spid="18" grpId="0" animBg="1"/>
      <p:bldP spid="19" grpId="0" animBg="1"/>
      <p:bldP spid="20" grpId="0" animBg="1"/>
      <p:bldP spid="28" grpId="0"/>
      <p:bldP spid="31" grpId="0"/>
      <p:bldP spid="32" grpId="0"/>
      <p:bldP spid="30" grpId="0"/>
      <p:bldP spid="33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643</Words>
  <Application>Microsoft Office PowerPoint</Application>
  <PresentationFormat>On-screen Show (4:3)</PresentationFormat>
  <Paragraphs>101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ゴシック</vt:lpstr>
      <vt:lpstr>Arial</vt:lpstr>
      <vt:lpstr>Calibri</vt:lpstr>
      <vt:lpstr>Calibri Light</vt:lpstr>
      <vt:lpstr>Comic Neue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Ravetz</dc:creator>
  <cp:lastModifiedBy>Angela Connelly</cp:lastModifiedBy>
  <cp:revision>9</cp:revision>
  <dcterms:created xsi:type="dcterms:W3CDTF">2019-11-09T19:00:37Z</dcterms:created>
  <dcterms:modified xsi:type="dcterms:W3CDTF">2019-11-12T07:08:05Z</dcterms:modified>
</cp:coreProperties>
</file>